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6" r:id="rId2"/>
    <p:sldId id="272" r:id="rId3"/>
    <p:sldId id="257" r:id="rId4"/>
    <p:sldId id="269" r:id="rId5"/>
    <p:sldId id="271" r:id="rId6"/>
    <p:sldId id="273" r:id="rId7"/>
    <p:sldId id="260" r:id="rId8"/>
    <p:sldId id="261" r:id="rId9"/>
    <p:sldId id="262" r:id="rId10"/>
    <p:sldId id="263" r:id="rId11"/>
    <p:sldId id="264" r:id="rId12"/>
    <p:sldId id="265" r:id="rId13"/>
    <p:sldId id="266" r:id="rId14"/>
    <p:sldId id="267" r:id="rId15"/>
    <p:sldId id="274" r:id="rId16"/>
  </p:sldIdLst>
  <p:sldSz cx="12192000" cy="6858000"/>
  <p:notesSz cx="6858000" cy="99456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9C1CB03-A075-4AAE-A5F8-63C0ABD2A785}" v="35" dt="2024-01-19T00:55:59.594"/>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44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樋山　智明" userId="943cc01d-fddb-4237-bd6e-81afa87c6111" providerId="ADAL" clId="{F9C1CB03-A075-4AAE-A5F8-63C0ABD2A785}"/>
    <pc:docChg chg="modSld">
      <pc:chgData name="樋山　智明" userId="943cc01d-fddb-4237-bd6e-81afa87c6111" providerId="ADAL" clId="{F9C1CB03-A075-4AAE-A5F8-63C0ABD2A785}" dt="2024-01-19T00:55:59.594" v="107" actId="20577"/>
      <pc:docMkLst>
        <pc:docMk/>
      </pc:docMkLst>
      <pc:sldChg chg="modSp mod">
        <pc:chgData name="樋山　智明" userId="943cc01d-fddb-4237-bd6e-81afa87c6111" providerId="ADAL" clId="{F9C1CB03-A075-4AAE-A5F8-63C0ABD2A785}" dt="2024-01-19T00:55:59.594" v="107" actId="20577"/>
        <pc:sldMkLst>
          <pc:docMk/>
          <pc:sldMk cId="4288734356" sldId="257"/>
        </pc:sldMkLst>
        <pc:spChg chg="mod">
          <ac:chgData name="樋山　智明" userId="943cc01d-fddb-4237-bd6e-81afa87c6111" providerId="ADAL" clId="{F9C1CB03-A075-4AAE-A5F8-63C0ABD2A785}" dt="2024-01-19T00:55:59.594" v="107" actId="20577"/>
          <ac:spMkLst>
            <pc:docMk/>
            <pc:sldMk cId="4288734356" sldId="257"/>
            <ac:spMk id="2" creationId="{9DB5642D-9E26-DD92-6191-A5B449630390}"/>
          </ac:spMkLst>
        </pc:spChg>
      </pc:sldChg>
      <pc:sldChg chg="modSp mod">
        <pc:chgData name="樋山　智明" userId="943cc01d-fddb-4237-bd6e-81afa87c6111" providerId="ADAL" clId="{F9C1CB03-A075-4AAE-A5F8-63C0ABD2A785}" dt="2024-01-19T00:40:35.841" v="72" actId="6549"/>
        <pc:sldMkLst>
          <pc:docMk/>
          <pc:sldMk cId="1289573216" sldId="273"/>
        </pc:sldMkLst>
        <pc:graphicFrameChg chg="modGraphic">
          <ac:chgData name="樋山　智明" userId="943cc01d-fddb-4237-bd6e-81afa87c6111" providerId="ADAL" clId="{F9C1CB03-A075-4AAE-A5F8-63C0ABD2A785}" dt="2024-01-19T00:40:35.841" v="72" actId="6549"/>
          <ac:graphicFrameMkLst>
            <pc:docMk/>
            <pc:sldMk cId="1289573216" sldId="273"/>
            <ac:graphicFrameMk id="4" creationId="{E2604D57-7DB8-8810-FDB8-F11210796872}"/>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FA47FD81-AC75-CFB2-B447-B6E8F450333A}"/>
              </a:ext>
            </a:extLst>
          </p:cNvPr>
          <p:cNvSpPr>
            <a:spLocks noGrp="1"/>
          </p:cNvSpPr>
          <p:nvPr>
            <p:ph type="hdr" sz="quarter"/>
          </p:nvPr>
        </p:nvSpPr>
        <p:spPr>
          <a:xfrm>
            <a:off x="0" y="0"/>
            <a:ext cx="2971800" cy="499012"/>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3F307542-AD03-C32A-033C-9464C173AB57}"/>
              </a:ext>
            </a:extLst>
          </p:cNvPr>
          <p:cNvSpPr>
            <a:spLocks noGrp="1"/>
          </p:cNvSpPr>
          <p:nvPr>
            <p:ph type="dt" sz="quarter" idx="1"/>
          </p:nvPr>
        </p:nvSpPr>
        <p:spPr>
          <a:xfrm>
            <a:off x="3884613" y="0"/>
            <a:ext cx="2971800" cy="499012"/>
          </a:xfrm>
          <a:prstGeom prst="rect">
            <a:avLst/>
          </a:prstGeom>
        </p:spPr>
        <p:txBody>
          <a:bodyPr vert="horz" lIns="91440" tIns="45720" rIns="91440" bIns="45720" rtlCol="0"/>
          <a:lstStyle>
            <a:lvl1pPr algn="r">
              <a:defRPr sz="1200"/>
            </a:lvl1pPr>
          </a:lstStyle>
          <a:p>
            <a:endParaRPr kumimoji="1" lang="ja-JP" altLang="en-US"/>
          </a:p>
        </p:txBody>
      </p:sp>
      <p:sp>
        <p:nvSpPr>
          <p:cNvPr id="4" name="フッター プレースホルダー 3">
            <a:extLst>
              <a:ext uri="{FF2B5EF4-FFF2-40B4-BE49-F238E27FC236}">
                <a16:creationId xmlns:a16="http://schemas.microsoft.com/office/drawing/2014/main" id="{874302DB-FBDB-7578-6471-41BA271B958C}"/>
              </a:ext>
            </a:extLst>
          </p:cNvPr>
          <p:cNvSpPr>
            <a:spLocks noGrp="1"/>
          </p:cNvSpPr>
          <p:nvPr>
            <p:ph type="ftr" sz="quarter" idx="2"/>
          </p:nvPr>
        </p:nvSpPr>
        <p:spPr>
          <a:xfrm>
            <a:off x="0" y="9446678"/>
            <a:ext cx="2971800" cy="499011"/>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BE14BA86-E87E-776A-4594-3A4A733D392D}"/>
              </a:ext>
            </a:extLst>
          </p:cNvPr>
          <p:cNvSpPr>
            <a:spLocks noGrp="1"/>
          </p:cNvSpPr>
          <p:nvPr>
            <p:ph type="sldNum" sz="quarter" idx="3"/>
          </p:nvPr>
        </p:nvSpPr>
        <p:spPr>
          <a:xfrm>
            <a:off x="3884613" y="9446678"/>
            <a:ext cx="2971800" cy="499011"/>
          </a:xfrm>
          <a:prstGeom prst="rect">
            <a:avLst/>
          </a:prstGeom>
        </p:spPr>
        <p:txBody>
          <a:bodyPr vert="horz" lIns="91440" tIns="45720" rIns="91440" bIns="45720" rtlCol="0" anchor="b"/>
          <a:lstStyle>
            <a:lvl1pPr algn="r">
              <a:defRPr sz="1200"/>
            </a:lvl1pPr>
          </a:lstStyle>
          <a:p>
            <a:fld id="{210A2515-513F-492D-9482-8E599E8E8EEE}" type="slidenum">
              <a:rPr kumimoji="1" lang="ja-JP" altLang="en-US" smtClean="0"/>
              <a:t>‹#›</a:t>
            </a:fld>
            <a:endParaRPr kumimoji="1" lang="ja-JP" altLang="en-US"/>
          </a:p>
        </p:txBody>
      </p:sp>
    </p:spTree>
    <p:extLst>
      <p:ext uri="{BB962C8B-B14F-4D97-AF65-F5344CB8AC3E}">
        <p14:creationId xmlns:p14="http://schemas.microsoft.com/office/powerpoint/2010/main" val="846719072"/>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99012"/>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99012"/>
          </a:xfrm>
          <a:prstGeom prst="rect">
            <a:avLst/>
          </a:prstGeom>
        </p:spPr>
        <p:txBody>
          <a:bodyPr vert="horz" lIns="91440" tIns="45720" rIns="91440" bIns="45720" rtlCol="0"/>
          <a:lstStyle>
            <a:lvl1pPr algn="r">
              <a:defRPr sz="1200"/>
            </a:lvl1pPr>
          </a:lstStyle>
          <a:p>
            <a:endParaRPr kumimoji="1" lang="ja-JP" altLang="en-US"/>
          </a:p>
        </p:txBody>
      </p:sp>
      <p:sp>
        <p:nvSpPr>
          <p:cNvPr id="4" name="スライド イメージ プレースホルダー 3"/>
          <p:cNvSpPr>
            <a:spLocks noGrp="1" noRot="1" noChangeAspect="1"/>
          </p:cNvSpPr>
          <p:nvPr>
            <p:ph type="sldImg" idx="2"/>
          </p:nvPr>
        </p:nvSpPr>
        <p:spPr>
          <a:xfrm>
            <a:off x="444500" y="1243013"/>
            <a:ext cx="5969000" cy="3357562"/>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786362"/>
            <a:ext cx="5486400" cy="391611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6678"/>
            <a:ext cx="2971800" cy="499011"/>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9446678"/>
            <a:ext cx="2971800" cy="499011"/>
          </a:xfrm>
          <a:prstGeom prst="rect">
            <a:avLst/>
          </a:prstGeom>
        </p:spPr>
        <p:txBody>
          <a:bodyPr vert="horz" lIns="91440" tIns="45720" rIns="91440" bIns="45720" rtlCol="0" anchor="b"/>
          <a:lstStyle>
            <a:lvl1pPr algn="r">
              <a:defRPr sz="1200"/>
            </a:lvl1pPr>
          </a:lstStyle>
          <a:p>
            <a:fld id="{D7C73CB0-8F23-4004-8AF5-8E9708D3DBA2}" type="slidenum">
              <a:rPr kumimoji="1" lang="ja-JP" altLang="en-US" smtClean="0"/>
              <a:t>‹#›</a:t>
            </a:fld>
            <a:endParaRPr kumimoji="1" lang="ja-JP" altLang="en-US"/>
          </a:p>
        </p:txBody>
      </p:sp>
    </p:spTree>
    <p:extLst>
      <p:ext uri="{BB962C8B-B14F-4D97-AF65-F5344CB8AC3E}">
        <p14:creationId xmlns:p14="http://schemas.microsoft.com/office/powerpoint/2010/main" val="2994421232"/>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2D0EB91-F4EC-A46A-D00F-F35BB7687D39}"/>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9DE66009-574B-A52C-BDAA-2482EBCBB9A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C78C0331-CA79-D48B-3522-11862960C538}"/>
              </a:ext>
            </a:extLst>
          </p:cNvPr>
          <p:cNvSpPr>
            <a:spLocks noGrp="1"/>
          </p:cNvSpPr>
          <p:nvPr>
            <p:ph type="dt" sz="half" idx="10"/>
          </p:nvPr>
        </p:nvSpPr>
        <p:spPr/>
        <p:txBody>
          <a:bodyPr/>
          <a:lstStyle/>
          <a:p>
            <a:fld id="{3EC34CB3-A4EE-40B8-A5F4-280911C5EFB3}" type="datetimeFigureOut">
              <a:rPr kumimoji="1" lang="ja-JP" altLang="en-US" smtClean="0"/>
              <a:t>2024/1/22</a:t>
            </a:fld>
            <a:endParaRPr kumimoji="1" lang="ja-JP" altLang="en-US"/>
          </a:p>
        </p:txBody>
      </p:sp>
      <p:sp>
        <p:nvSpPr>
          <p:cNvPr id="5" name="フッター プレースホルダー 4">
            <a:extLst>
              <a:ext uri="{FF2B5EF4-FFF2-40B4-BE49-F238E27FC236}">
                <a16:creationId xmlns:a16="http://schemas.microsoft.com/office/drawing/2014/main" id="{B8C2FE38-4098-1C51-1CDB-10A816E5A7E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4E51A96-E6DC-8200-5FBB-8C48C086C031}"/>
              </a:ext>
            </a:extLst>
          </p:cNvPr>
          <p:cNvSpPr>
            <a:spLocks noGrp="1"/>
          </p:cNvSpPr>
          <p:nvPr>
            <p:ph type="sldNum" sz="quarter" idx="12"/>
          </p:nvPr>
        </p:nvSpPr>
        <p:spPr/>
        <p:txBody>
          <a:bodyPr/>
          <a:lstStyle/>
          <a:p>
            <a:fld id="{2DAF0B5B-846C-4C9E-BD1F-8BF4A3BDFD6E}" type="slidenum">
              <a:rPr kumimoji="1" lang="ja-JP" altLang="en-US" smtClean="0"/>
              <a:t>‹#›</a:t>
            </a:fld>
            <a:endParaRPr kumimoji="1" lang="ja-JP" altLang="en-US"/>
          </a:p>
        </p:txBody>
      </p:sp>
    </p:spTree>
    <p:extLst>
      <p:ext uri="{BB962C8B-B14F-4D97-AF65-F5344CB8AC3E}">
        <p14:creationId xmlns:p14="http://schemas.microsoft.com/office/powerpoint/2010/main" val="841329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E1C577-7A87-26A8-945D-5E4346048263}"/>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6466B57-069A-62A9-8062-CF35C3431194}"/>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0971D7B-48B4-EB2A-78A9-BEE841257C73}"/>
              </a:ext>
            </a:extLst>
          </p:cNvPr>
          <p:cNvSpPr>
            <a:spLocks noGrp="1"/>
          </p:cNvSpPr>
          <p:nvPr>
            <p:ph type="dt" sz="half" idx="10"/>
          </p:nvPr>
        </p:nvSpPr>
        <p:spPr/>
        <p:txBody>
          <a:bodyPr/>
          <a:lstStyle/>
          <a:p>
            <a:fld id="{3EC34CB3-A4EE-40B8-A5F4-280911C5EFB3}" type="datetimeFigureOut">
              <a:rPr kumimoji="1" lang="ja-JP" altLang="en-US" smtClean="0"/>
              <a:t>2024/1/22</a:t>
            </a:fld>
            <a:endParaRPr kumimoji="1" lang="ja-JP" altLang="en-US"/>
          </a:p>
        </p:txBody>
      </p:sp>
      <p:sp>
        <p:nvSpPr>
          <p:cNvPr id="5" name="フッター プレースホルダー 4">
            <a:extLst>
              <a:ext uri="{FF2B5EF4-FFF2-40B4-BE49-F238E27FC236}">
                <a16:creationId xmlns:a16="http://schemas.microsoft.com/office/drawing/2014/main" id="{659DA3C0-E9CC-7087-2B15-A466AD1A7B8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F423604-07DB-7AE0-E582-C8AE3C6149AF}"/>
              </a:ext>
            </a:extLst>
          </p:cNvPr>
          <p:cNvSpPr>
            <a:spLocks noGrp="1"/>
          </p:cNvSpPr>
          <p:nvPr>
            <p:ph type="sldNum" sz="quarter" idx="12"/>
          </p:nvPr>
        </p:nvSpPr>
        <p:spPr/>
        <p:txBody>
          <a:bodyPr/>
          <a:lstStyle/>
          <a:p>
            <a:fld id="{2DAF0B5B-846C-4C9E-BD1F-8BF4A3BDFD6E}" type="slidenum">
              <a:rPr kumimoji="1" lang="ja-JP" altLang="en-US" smtClean="0"/>
              <a:t>‹#›</a:t>
            </a:fld>
            <a:endParaRPr kumimoji="1" lang="ja-JP" altLang="en-US"/>
          </a:p>
        </p:txBody>
      </p:sp>
    </p:spTree>
    <p:extLst>
      <p:ext uri="{BB962C8B-B14F-4D97-AF65-F5344CB8AC3E}">
        <p14:creationId xmlns:p14="http://schemas.microsoft.com/office/powerpoint/2010/main" val="1024046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2569102E-EEE3-6FEA-AA74-E195F82E94C6}"/>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2109BCE-167C-A3FA-0968-7775FAB34CDD}"/>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0F905C2-A56F-CF7F-5E00-3C9A2AD287F8}"/>
              </a:ext>
            </a:extLst>
          </p:cNvPr>
          <p:cNvSpPr>
            <a:spLocks noGrp="1"/>
          </p:cNvSpPr>
          <p:nvPr>
            <p:ph type="dt" sz="half" idx="10"/>
          </p:nvPr>
        </p:nvSpPr>
        <p:spPr/>
        <p:txBody>
          <a:bodyPr/>
          <a:lstStyle/>
          <a:p>
            <a:fld id="{3EC34CB3-A4EE-40B8-A5F4-280911C5EFB3}" type="datetimeFigureOut">
              <a:rPr kumimoji="1" lang="ja-JP" altLang="en-US" smtClean="0"/>
              <a:t>2024/1/22</a:t>
            </a:fld>
            <a:endParaRPr kumimoji="1" lang="ja-JP" altLang="en-US"/>
          </a:p>
        </p:txBody>
      </p:sp>
      <p:sp>
        <p:nvSpPr>
          <p:cNvPr id="5" name="フッター プレースホルダー 4">
            <a:extLst>
              <a:ext uri="{FF2B5EF4-FFF2-40B4-BE49-F238E27FC236}">
                <a16:creationId xmlns:a16="http://schemas.microsoft.com/office/drawing/2014/main" id="{FF377518-AF2D-5B51-C764-1C7516E1161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9F11700-F49B-C6B7-AE81-45CBB33DABE8}"/>
              </a:ext>
            </a:extLst>
          </p:cNvPr>
          <p:cNvSpPr>
            <a:spLocks noGrp="1"/>
          </p:cNvSpPr>
          <p:nvPr>
            <p:ph type="sldNum" sz="quarter" idx="12"/>
          </p:nvPr>
        </p:nvSpPr>
        <p:spPr/>
        <p:txBody>
          <a:bodyPr/>
          <a:lstStyle/>
          <a:p>
            <a:fld id="{2DAF0B5B-846C-4C9E-BD1F-8BF4A3BDFD6E}" type="slidenum">
              <a:rPr kumimoji="1" lang="ja-JP" altLang="en-US" smtClean="0"/>
              <a:t>‹#›</a:t>
            </a:fld>
            <a:endParaRPr kumimoji="1" lang="ja-JP" altLang="en-US"/>
          </a:p>
        </p:txBody>
      </p:sp>
    </p:spTree>
    <p:extLst>
      <p:ext uri="{BB962C8B-B14F-4D97-AF65-F5344CB8AC3E}">
        <p14:creationId xmlns:p14="http://schemas.microsoft.com/office/powerpoint/2010/main" val="3848726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890A8CC-E4D2-BA85-D95D-A9543BAF2E0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46B3A51-E33E-8A25-FDC7-726DA19304DB}"/>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ACD50E8-F18A-EC69-895F-5C8CC205A746}"/>
              </a:ext>
            </a:extLst>
          </p:cNvPr>
          <p:cNvSpPr>
            <a:spLocks noGrp="1"/>
          </p:cNvSpPr>
          <p:nvPr>
            <p:ph type="dt" sz="half" idx="10"/>
          </p:nvPr>
        </p:nvSpPr>
        <p:spPr/>
        <p:txBody>
          <a:bodyPr/>
          <a:lstStyle/>
          <a:p>
            <a:fld id="{3EC34CB3-A4EE-40B8-A5F4-280911C5EFB3}" type="datetimeFigureOut">
              <a:rPr kumimoji="1" lang="ja-JP" altLang="en-US" smtClean="0"/>
              <a:t>2024/1/22</a:t>
            </a:fld>
            <a:endParaRPr kumimoji="1" lang="ja-JP" altLang="en-US"/>
          </a:p>
        </p:txBody>
      </p:sp>
      <p:sp>
        <p:nvSpPr>
          <p:cNvPr id="5" name="フッター プレースホルダー 4">
            <a:extLst>
              <a:ext uri="{FF2B5EF4-FFF2-40B4-BE49-F238E27FC236}">
                <a16:creationId xmlns:a16="http://schemas.microsoft.com/office/drawing/2014/main" id="{9894CF8C-047C-4D98-EB8F-42B764AA607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E89ED13-7A37-9960-3BDC-D651912F4A88}"/>
              </a:ext>
            </a:extLst>
          </p:cNvPr>
          <p:cNvSpPr>
            <a:spLocks noGrp="1"/>
          </p:cNvSpPr>
          <p:nvPr>
            <p:ph type="sldNum" sz="quarter" idx="12"/>
          </p:nvPr>
        </p:nvSpPr>
        <p:spPr/>
        <p:txBody>
          <a:bodyPr/>
          <a:lstStyle/>
          <a:p>
            <a:fld id="{2DAF0B5B-846C-4C9E-BD1F-8BF4A3BDFD6E}" type="slidenum">
              <a:rPr kumimoji="1" lang="ja-JP" altLang="en-US" smtClean="0"/>
              <a:t>‹#›</a:t>
            </a:fld>
            <a:endParaRPr kumimoji="1" lang="ja-JP" altLang="en-US"/>
          </a:p>
        </p:txBody>
      </p:sp>
    </p:spTree>
    <p:extLst>
      <p:ext uri="{BB962C8B-B14F-4D97-AF65-F5344CB8AC3E}">
        <p14:creationId xmlns:p14="http://schemas.microsoft.com/office/powerpoint/2010/main" val="2024880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0CC51F1-4E8A-B5D2-C98B-4B3FFE533AE8}"/>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795E9F9-0B08-0F47-0593-600DECBF484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F2B97688-D5C7-23AA-02DC-6DAA15C6921D}"/>
              </a:ext>
            </a:extLst>
          </p:cNvPr>
          <p:cNvSpPr>
            <a:spLocks noGrp="1"/>
          </p:cNvSpPr>
          <p:nvPr>
            <p:ph type="dt" sz="half" idx="10"/>
          </p:nvPr>
        </p:nvSpPr>
        <p:spPr/>
        <p:txBody>
          <a:bodyPr/>
          <a:lstStyle/>
          <a:p>
            <a:fld id="{3EC34CB3-A4EE-40B8-A5F4-280911C5EFB3}" type="datetimeFigureOut">
              <a:rPr kumimoji="1" lang="ja-JP" altLang="en-US" smtClean="0"/>
              <a:t>2024/1/22</a:t>
            </a:fld>
            <a:endParaRPr kumimoji="1" lang="ja-JP" altLang="en-US"/>
          </a:p>
        </p:txBody>
      </p:sp>
      <p:sp>
        <p:nvSpPr>
          <p:cNvPr id="5" name="フッター プレースホルダー 4">
            <a:extLst>
              <a:ext uri="{FF2B5EF4-FFF2-40B4-BE49-F238E27FC236}">
                <a16:creationId xmlns:a16="http://schemas.microsoft.com/office/drawing/2014/main" id="{18244751-2D4D-6E09-2F2C-893C32E8A41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1A6A90E-1D35-1FE4-15D0-1B39BE0841A6}"/>
              </a:ext>
            </a:extLst>
          </p:cNvPr>
          <p:cNvSpPr>
            <a:spLocks noGrp="1"/>
          </p:cNvSpPr>
          <p:nvPr>
            <p:ph type="sldNum" sz="quarter" idx="12"/>
          </p:nvPr>
        </p:nvSpPr>
        <p:spPr/>
        <p:txBody>
          <a:bodyPr/>
          <a:lstStyle/>
          <a:p>
            <a:fld id="{2DAF0B5B-846C-4C9E-BD1F-8BF4A3BDFD6E}" type="slidenum">
              <a:rPr kumimoji="1" lang="ja-JP" altLang="en-US" smtClean="0"/>
              <a:t>‹#›</a:t>
            </a:fld>
            <a:endParaRPr kumimoji="1" lang="ja-JP" altLang="en-US"/>
          </a:p>
        </p:txBody>
      </p:sp>
    </p:spTree>
    <p:extLst>
      <p:ext uri="{BB962C8B-B14F-4D97-AF65-F5344CB8AC3E}">
        <p14:creationId xmlns:p14="http://schemas.microsoft.com/office/powerpoint/2010/main" val="3301489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FDCB78A-BCAD-60CE-2470-5CC9F0FFCA8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DC1BBD7-E3DC-17CB-2D1B-DB88157DD06A}"/>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EFC77A76-B981-815B-580E-02F8262733CC}"/>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A8BD310F-5FFC-C677-F209-B537DA55C685}"/>
              </a:ext>
            </a:extLst>
          </p:cNvPr>
          <p:cNvSpPr>
            <a:spLocks noGrp="1"/>
          </p:cNvSpPr>
          <p:nvPr>
            <p:ph type="dt" sz="half" idx="10"/>
          </p:nvPr>
        </p:nvSpPr>
        <p:spPr/>
        <p:txBody>
          <a:bodyPr/>
          <a:lstStyle/>
          <a:p>
            <a:fld id="{3EC34CB3-A4EE-40B8-A5F4-280911C5EFB3}" type="datetimeFigureOut">
              <a:rPr kumimoji="1" lang="ja-JP" altLang="en-US" smtClean="0"/>
              <a:t>2024/1/22</a:t>
            </a:fld>
            <a:endParaRPr kumimoji="1" lang="ja-JP" altLang="en-US"/>
          </a:p>
        </p:txBody>
      </p:sp>
      <p:sp>
        <p:nvSpPr>
          <p:cNvPr id="6" name="フッター プレースホルダー 5">
            <a:extLst>
              <a:ext uri="{FF2B5EF4-FFF2-40B4-BE49-F238E27FC236}">
                <a16:creationId xmlns:a16="http://schemas.microsoft.com/office/drawing/2014/main" id="{BED1012C-8E4F-5964-E11A-0B60DF6CF6B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73F5205-19DF-2CE4-358C-3AA523763E09}"/>
              </a:ext>
            </a:extLst>
          </p:cNvPr>
          <p:cNvSpPr>
            <a:spLocks noGrp="1"/>
          </p:cNvSpPr>
          <p:nvPr>
            <p:ph type="sldNum" sz="quarter" idx="12"/>
          </p:nvPr>
        </p:nvSpPr>
        <p:spPr/>
        <p:txBody>
          <a:bodyPr/>
          <a:lstStyle/>
          <a:p>
            <a:fld id="{2DAF0B5B-846C-4C9E-BD1F-8BF4A3BDFD6E}" type="slidenum">
              <a:rPr kumimoji="1" lang="ja-JP" altLang="en-US" smtClean="0"/>
              <a:t>‹#›</a:t>
            </a:fld>
            <a:endParaRPr kumimoji="1" lang="ja-JP" altLang="en-US"/>
          </a:p>
        </p:txBody>
      </p:sp>
    </p:spTree>
    <p:extLst>
      <p:ext uri="{BB962C8B-B14F-4D97-AF65-F5344CB8AC3E}">
        <p14:creationId xmlns:p14="http://schemas.microsoft.com/office/powerpoint/2010/main" val="2698189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783A7B-99E8-6FAD-227A-220A0D7693ED}"/>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64E6E13-79B8-F0A0-505A-BEA1A142817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CEB6EE33-2AF2-6C19-BC95-34BD98209815}"/>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29AC4B93-3B3A-B55E-63D9-42211C96CA8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7E12F74E-D695-6282-1A36-FD220D7FCC0F}"/>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9F1F652C-484F-DF0C-E00E-224E5B6E8F0E}"/>
              </a:ext>
            </a:extLst>
          </p:cNvPr>
          <p:cNvSpPr>
            <a:spLocks noGrp="1"/>
          </p:cNvSpPr>
          <p:nvPr>
            <p:ph type="dt" sz="half" idx="10"/>
          </p:nvPr>
        </p:nvSpPr>
        <p:spPr/>
        <p:txBody>
          <a:bodyPr/>
          <a:lstStyle/>
          <a:p>
            <a:fld id="{3EC34CB3-A4EE-40B8-A5F4-280911C5EFB3}" type="datetimeFigureOut">
              <a:rPr kumimoji="1" lang="ja-JP" altLang="en-US" smtClean="0"/>
              <a:t>2024/1/22</a:t>
            </a:fld>
            <a:endParaRPr kumimoji="1" lang="ja-JP" altLang="en-US"/>
          </a:p>
        </p:txBody>
      </p:sp>
      <p:sp>
        <p:nvSpPr>
          <p:cNvPr id="8" name="フッター プレースホルダー 7">
            <a:extLst>
              <a:ext uri="{FF2B5EF4-FFF2-40B4-BE49-F238E27FC236}">
                <a16:creationId xmlns:a16="http://schemas.microsoft.com/office/drawing/2014/main" id="{22B8D17E-6C09-611A-91A1-4E3C422FB80C}"/>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830DA9F6-EC67-30ED-9133-EEB65516CCBA}"/>
              </a:ext>
            </a:extLst>
          </p:cNvPr>
          <p:cNvSpPr>
            <a:spLocks noGrp="1"/>
          </p:cNvSpPr>
          <p:nvPr>
            <p:ph type="sldNum" sz="quarter" idx="12"/>
          </p:nvPr>
        </p:nvSpPr>
        <p:spPr/>
        <p:txBody>
          <a:bodyPr/>
          <a:lstStyle/>
          <a:p>
            <a:fld id="{2DAF0B5B-846C-4C9E-BD1F-8BF4A3BDFD6E}" type="slidenum">
              <a:rPr kumimoji="1" lang="ja-JP" altLang="en-US" smtClean="0"/>
              <a:t>‹#›</a:t>
            </a:fld>
            <a:endParaRPr kumimoji="1" lang="ja-JP" altLang="en-US"/>
          </a:p>
        </p:txBody>
      </p:sp>
    </p:spTree>
    <p:extLst>
      <p:ext uri="{BB962C8B-B14F-4D97-AF65-F5344CB8AC3E}">
        <p14:creationId xmlns:p14="http://schemas.microsoft.com/office/powerpoint/2010/main" val="626123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611C3D2-F238-E556-BF90-01B97910E023}"/>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91302772-CE2A-EA70-D1AA-B8EC2E8AD204}"/>
              </a:ext>
            </a:extLst>
          </p:cNvPr>
          <p:cNvSpPr>
            <a:spLocks noGrp="1"/>
          </p:cNvSpPr>
          <p:nvPr>
            <p:ph type="dt" sz="half" idx="10"/>
          </p:nvPr>
        </p:nvSpPr>
        <p:spPr/>
        <p:txBody>
          <a:bodyPr/>
          <a:lstStyle/>
          <a:p>
            <a:fld id="{3EC34CB3-A4EE-40B8-A5F4-280911C5EFB3}" type="datetimeFigureOut">
              <a:rPr kumimoji="1" lang="ja-JP" altLang="en-US" smtClean="0"/>
              <a:t>2024/1/22</a:t>
            </a:fld>
            <a:endParaRPr kumimoji="1" lang="ja-JP" altLang="en-US"/>
          </a:p>
        </p:txBody>
      </p:sp>
      <p:sp>
        <p:nvSpPr>
          <p:cNvPr id="4" name="フッター プレースホルダー 3">
            <a:extLst>
              <a:ext uri="{FF2B5EF4-FFF2-40B4-BE49-F238E27FC236}">
                <a16:creationId xmlns:a16="http://schemas.microsoft.com/office/drawing/2014/main" id="{BF10A291-FFD0-AA96-F6FC-0355E8443DAD}"/>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F39B7302-173A-D9DD-6809-60E96CAA7A38}"/>
              </a:ext>
            </a:extLst>
          </p:cNvPr>
          <p:cNvSpPr>
            <a:spLocks noGrp="1"/>
          </p:cNvSpPr>
          <p:nvPr>
            <p:ph type="sldNum" sz="quarter" idx="12"/>
          </p:nvPr>
        </p:nvSpPr>
        <p:spPr/>
        <p:txBody>
          <a:bodyPr/>
          <a:lstStyle/>
          <a:p>
            <a:fld id="{2DAF0B5B-846C-4C9E-BD1F-8BF4A3BDFD6E}" type="slidenum">
              <a:rPr kumimoji="1" lang="ja-JP" altLang="en-US" smtClean="0"/>
              <a:t>‹#›</a:t>
            </a:fld>
            <a:endParaRPr kumimoji="1" lang="ja-JP" altLang="en-US"/>
          </a:p>
        </p:txBody>
      </p:sp>
    </p:spTree>
    <p:extLst>
      <p:ext uri="{BB962C8B-B14F-4D97-AF65-F5344CB8AC3E}">
        <p14:creationId xmlns:p14="http://schemas.microsoft.com/office/powerpoint/2010/main" val="572280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C4ABEB69-89B1-39B4-4CBA-AC844FA24D0C}"/>
              </a:ext>
            </a:extLst>
          </p:cNvPr>
          <p:cNvSpPr>
            <a:spLocks noGrp="1"/>
          </p:cNvSpPr>
          <p:nvPr>
            <p:ph type="dt" sz="half" idx="10"/>
          </p:nvPr>
        </p:nvSpPr>
        <p:spPr/>
        <p:txBody>
          <a:bodyPr/>
          <a:lstStyle/>
          <a:p>
            <a:fld id="{3EC34CB3-A4EE-40B8-A5F4-280911C5EFB3}" type="datetimeFigureOut">
              <a:rPr kumimoji="1" lang="ja-JP" altLang="en-US" smtClean="0"/>
              <a:t>2024/1/22</a:t>
            </a:fld>
            <a:endParaRPr kumimoji="1" lang="ja-JP" altLang="en-US"/>
          </a:p>
        </p:txBody>
      </p:sp>
      <p:sp>
        <p:nvSpPr>
          <p:cNvPr id="3" name="フッター プレースホルダー 2">
            <a:extLst>
              <a:ext uri="{FF2B5EF4-FFF2-40B4-BE49-F238E27FC236}">
                <a16:creationId xmlns:a16="http://schemas.microsoft.com/office/drawing/2014/main" id="{53BE06BF-0CE6-D9BE-63F5-396910F0039E}"/>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4F7456C2-2843-738D-A50F-FA5AA5F61CD8}"/>
              </a:ext>
            </a:extLst>
          </p:cNvPr>
          <p:cNvSpPr>
            <a:spLocks noGrp="1"/>
          </p:cNvSpPr>
          <p:nvPr>
            <p:ph type="sldNum" sz="quarter" idx="12"/>
          </p:nvPr>
        </p:nvSpPr>
        <p:spPr/>
        <p:txBody>
          <a:bodyPr/>
          <a:lstStyle/>
          <a:p>
            <a:fld id="{2DAF0B5B-846C-4C9E-BD1F-8BF4A3BDFD6E}" type="slidenum">
              <a:rPr kumimoji="1" lang="ja-JP" altLang="en-US" smtClean="0"/>
              <a:t>‹#›</a:t>
            </a:fld>
            <a:endParaRPr kumimoji="1" lang="ja-JP" altLang="en-US"/>
          </a:p>
        </p:txBody>
      </p:sp>
    </p:spTree>
    <p:extLst>
      <p:ext uri="{BB962C8B-B14F-4D97-AF65-F5344CB8AC3E}">
        <p14:creationId xmlns:p14="http://schemas.microsoft.com/office/powerpoint/2010/main" val="213831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B0DA0D-DFAD-EF00-22AA-CEED4A40666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408171B-DF4E-9EA4-9A68-5186473434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6317B0A7-83CE-146E-D3DC-BD2A595F45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A8FC955-975A-9C76-3DA8-714E3B075583}"/>
              </a:ext>
            </a:extLst>
          </p:cNvPr>
          <p:cNvSpPr>
            <a:spLocks noGrp="1"/>
          </p:cNvSpPr>
          <p:nvPr>
            <p:ph type="dt" sz="half" idx="10"/>
          </p:nvPr>
        </p:nvSpPr>
        <p:spPr/>
        <p:txBody>
          <a:bodyPr/>
          <a:lstStyle/>
          <a:p>
            <a:fld id="{3EC34CB3-A4EE-40B8-A5F4-280911C5EFB3}" type="datetimeFigureOut">
              <a:rPr kumimoji="1" lang="ja-JP" altLang="en-US" smtClean="0"/>
              <a:t>2024/1/22</a:t>
            </a:fld>
            <a:endParaRPr kumimoji="1" lang="ja-JP" altLang="en-US"/>
          </a:p>
        </p:txBody>
      </p:sp>
      <p:sp>
        <p:nvSpPr>
          <p:cNvPr id="6" name="フッター プレースホルダー 5">
            <a:extLst>
              <a:ext uri="{FF2B5EF4-FFF2-40B4-BE49-F238E27FC236}">
                <a16:creationId xmlns:a16="http://schemas.microsoft.com/office/drawing/2014/main" id="{AE530DDF-D150-DFC6-0122-9EDCA6F93C3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37861D5-DDD6-A8E3-6FC7-509EAD675FD9}"/>
              </a:ext>
            </a:extLst>
          </p:cNvPr>
          <p:cNvSpPr>
            <a:spLocks noGrp="1"/>
          </p:cNvSpPr>
          <p:nvPr>
            <p:ph type="sldNum" sz="quarter" idx="12"/>
          </p:nvPr>
        </p:nvSpPr>
        <p:spPr/>
        <p:txBody>
          <a:bodyPr/>
          <a:lstStyle/>
          <a:p>
            <a:fld id="{2DAF0B5B-846C-4C9E-BD1F-8BF4A3BDFD6E}" type="slidenum">
              <a:rPr kumimoji="1" lang="ja-JP" altLang="en-US" smtClean="0"/>
              <a:t>‹#›</a:t>
            </a:fld>
            <a:endParaRPr kumimoji="1" lang="ja-JP" altLang="en-US"/>
          </a:p>
        </p:txBody>
      </p:sp>
    </p:spTree>
    <p:extLst>
      <p:ext uri="{BB962C8B-B14F-4D97-AF65-F5344CB8AC3E}">
        <p14:creationId xmlns:p14="http://schemas.microsoft.com/office/powerpoint/2010/main" val="1031001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6F1E53-36AC-BA39-7535-02B38EF0BEA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9D996A97-3F05-FE6E-F9FF-86D7A2C97D2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EE9BCE65-F466-46B3-D720-D0CD6531E6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C96408E-B880-696C-53EC-5A6D64ACE147}"/>
              </a:ext>
            </a:extLst>
          </p:cNvPr>
          <p:cNvSpPr>
            <a:spLocks noGrp="1"/>
          </p:cNvSpPr>
          <p:nvPr>
            <p:ph type="dt" sz="half" idx="10"/>
          </p:nvPr>
        </p:nvSpPr>
        <p:spPr/>
        <p:txBody>
          <a:bodyPr/>
          <a:lstStyle/>
          <a:p>
            <a:fld id="{3EC34CB3-A4EE-40B8-A5F4-280911C5EFB3}" type="datetimeFigureOut">
              <a:rPr kumimoji="1" lang="ja-JP" altLang="en-US" smtClean="0"/>
              <a:t>2024/1/22</a:t>
            </a:fld>
            <a:endParaRPr kumimoji="1" lang="ja-JP" altLang="en-US"/>
          </a:p>
        </p:txBody>
      </p:sp>
      <p:sp>
        <p:nvSpPr>
          <p:cNvPr id="6" name="フッター プレースホルダー 5">
            <a:extLst>
              <a:ext uri="{FF2B5EF4-FFF2-40B4-BE49-F238E27FC236}">
                <a16:creationId xmlns:a16="http://schemas.microsoft.com/office/drawing/2014/main" id="{AC8D975B-F51C-774E-B18E-E567F5D662D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50DDD38-92A1-B1D7-9F24-EC9399C55ACE}"/>
              </a:ext>
            </a:extLst>
          </p:cNvPr>
          <p:cNvSpPr>
            <a:spLocks noGrp="1"/>
          </p:cNvSpPr>
          <p:nvPr>
            <p:ph type="sldNum" sz="quarter" idx="12"/>
          </p:nvPr>
        </p:nvSpPr>
        <p:spPr/>
        <p:txBody>
          <a:bodyPr/>
          <a:lstStyle/>
          <a:p>
            <a:fld id="{2DAF0B5B-846C-4C9E-BD1F-8BF4A3BDFD6E}" type="slidenum">
              <a:rPr kumimoji="1" lang="ja-JP" altLang="en-US" smtClean="0"/>
              <a:t>‹#›</a:t>
            </a:fld>
            <a:endParaRPr kumimoji="1" lang="ja-JP" altLang="en-US"/>
          </a:p>
        </p:txBody>
      </p:sp>
    </p:spTree>
    <p:extLst>
      <p:ext uri="{BB962C8B-B14F-4D97-AF65-F5344CB8AC3E}">
        <p14:creationId xmlns:p14="http://schemas.microsoft.com/office/powerpoint/2010/main" val="2610160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0EDEE4D1-F8FC-B519-8B4F-41B59EA6BD5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E537C11-EAB1-9547-3F6C-7DE3248E9BF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D293A19-2044-AD58-D40D-8F9458EEFB7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C34CB3-A4EE-40B8-A5F4-280911C5EFB3}" type="datetimeFigureOut">
              <a:rPr kumimoji="1" lang="ja-JP" altLang="en-US" smtClean="0"/>
              <a:t>2024/1/22</a:t>
            </a:fld>
            <a:endParaRPr kumimoji="1" lang="ja-JP" altLang="en-US"/>
          </a:p>
        </p:txBody>
      </p:sp>
      <p:sp>
        <p:nvSpPr>
          <p:cNvPr id="5" name="フッター プレースホルダー 4">
            <a:extLst>
              <a:ext uri="{FF2B5EF4-FFF2-40B4-BE49-F238E27FC236}">
                <a16:creationId xmlns:a16="http://schemas.microsoft.com/office/drawing/2014/main" id="{17ECB201-849B-E6E7-A6BD-F5ECDCF8E6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A4BBE9AB-DD9B-C830-7448-D6E085D4D3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F0B5B-846C-4C9E-BD1F-8BF4A3BDFD6E}" type="slidenum">
              <a:rPr kumimoji="1" lang="ja-JP" altLang="en-US" smtClean="0"/>
              <a:t>‹#›</a:t>
            </a:fld>
            <a:endParaRPr kumimoji="1" lang="ja-JP" altLang="en-US"/>
          </a:p>
        </p:txBody>
      </p:sp>
    </p:spTree>
    <p:extLst>
      <p:ext uri="{BB962C8B-B14F-4D97-AF65-F5344CB8AC3E}">
        <p14:creationId xmlns:p14="http://schemas.microsoft.com/office/powerpoint/2010/main" val="21989660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s://www.sakata-s.co.jp/company/s_policy/"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字幕 2">
            <a:extLst>
              <a:ext uri="{FF2B5EF4-FFF2-40B4-BE49-F238E27FC236}">
                <a16:creationId xmlns:a16="http://schemas.microsoft.com/office/drawing/2014/main" id="{DB015A14-CEF2-2EC4-52F1-1BD364A72085}"/>
              </a:ext>
            </a:extLst>
          </p:cNvPr>
          <p:cNvSpPr>
            <a:spLocks noGrp="1"/>
          </p:cNvSpPr>
          <p:nvPr>
            <p:ph type="subTitle" idx="1"/>
          </p:nvPr>
        </p:nvSpPr>
        <p:spPr>
          <a:xfrm>
            <a:off x="2212532" y="4621427"/>
            <a:ext cx="7766936" cy="1096899"/>
          </a:xfrm>
          <a:ln>
            <a:noFill/>
          </a:ln>
        </p:spPr>
        <p:txBody>
          <a:bodyPr/>
          <a:lstStyle/>
          <a:p>
            <a:r>
              <a:rPr kumimoji="1" lang="ja-JP" altLang="en-US">
                <a:latin typeface="BIZ UDPゴシック" panose="020B0400000000000000" pitchFamily="50" charset="-128"/>
                <a:ea typeface="BIZ UDPゴシック" panose="020B0400000000000000" pitchFamily="50" charset="-128"/>
              </a:rPr>
              <a:t>株式会社サカタ製作所</a:t>
            </a:r>
            <a:endParaRPr kumimoji="1" lang="en-US" altLang="ja-JP">
              <a:latin typeface="BIZ UDPゴシック" panose="020B0400000000000000" pitchFamily="50" charset="-128"/>
              <a:ea typeface="BIZ UDPゴシック" panose="020B0400000000000000" pitchFamily="50" charset="-128"/>
            </a:endParaRPr>
          </a:p>
          <a:p>
            <a:r>
              <a:rPr lang="en-US" altLang="ja-JP">
                <a:latin typeface="BIZ UDPゴシック" panose="020B0400000000000000" pitchFamily="50" charset="-128"/>
                <a:ea typeface="BIZ UDPゴシック" panose="020B0400000000000000" pitchFamily="50" charset="-128"/>
              </a:rPr>
              <a:t>202</a:t>
            </a:r>
            <a:r>
              <a:rPr lang="ja-JP" altLang="en-US">
                <a:latin typeface="BIZ UDPゴシック" panose="020B0400000000000000" pitchFamily="50" charset="-128"/>
                <a:ea typeface="BIZ UDPゴシック" panose="020B0400000000000000" pitchFamily="50" charset="-128"/>
              </a:rPr>
              <a:t>３年1</a:t>
            </a:r>
            <a:r>
              <a:rPr lang="en-US" altLang="ja-JP">
                <a:latin typeface="BIZ UDPゴシック" panose="020B0400000000000000" pitchFamily="50" charset="-128"/>
                <a:ea typeface="BIZ UDPゴシック" panose="020B0400000000000000" pitchFamily="50" charset="-128"/>
              </a:rPr>
              <a:t>1</a:t>
            </a:r>
            <a:r>
              <a:rPr lang="ja-JP" altLang="en-US">
                <a:latin typeface="BIZ UDPゴシック" panose="020B0400000000000000" pitchFamily="50" charset="-128"/>
                <a:ea typeface="BIZ UDPゴシック" panose="020B0400000000000000" pitchFamily="50" charset="-128"/>
              </a:rPr>
              <a:t>月</a:t>
            </a:r>
            <a:r>
              <a:rPr lang="en-US" altLang="ja-JP">
                <a:latin typeface="BIZ UDPゴシック" panose="020B0400000000000000" pitchFamily="50" charset="-128"/>
                <a:ea typeface="BIZ UDPゴシック" panose="020B0400000000000000" pitchFamily="50" charset="-128"/>
              </a:rPr>
              <a:t>1</a:t>
            </a:r>
            <a:r>
              <a:rPr lang="ja-JP" altLang="en-US">
                <a:latin typeface="BIZ UDPゴシック" panose="020B0400000000000000" pitchFamily="50" charset="-128"/>
                <a:ea typeface="BIZ UDPゴシック" panose="020B0400000000000000" pitchFamily="50" charset="-128"/>
              </a:rPr>
              <a:t>日</a:t>
            </a:r>
          </a:p>
        </p:txBody>
      </p:sp>
      <p:sp>
        <p:nvSpPr>
          <p:cNvPr id="5" name="タイトル 1">
            <a:extLst>
              <a:ext uri="{FF2B5EF4-FFF2-40B4-BE49-F238E27FC236}">
                <a16:creationId xmlns:a16="http://schemas.microsoft.com/office/drawing/2014/main" id="{B600EA30-9DD8-A666-E4DE-5CA4DD762296}"/>
              </a:ext>
            </a:extLst>
          </p:cNvPr>
          <p:cNvSpPr>
            <a:spLocks noGrp="1"/>
          </p:cNvSpPr>
          <p:nvPr>
            <p:ph type="ctrTitle"/>
          </p:nvPr>
        </p:nvSpPr>
        <p:spPr>
          <a:xfrm>
            <a:off x="1751012" y="609601"/>
            <a:ext cx="8676222" cy="3200400"/>
          </a:xfrm>
        </p:spPr>
        <p:txBody>
          <a:bodyPr>
            <a:normAutofit/>
          </a:bodyPr>
          <a:lstStyle/>
          <a:p>
            <a:pPr algn="ctr"/>
            <a:r>
              <a:rPr lang="ja-JP" altLang="en-US">
                <a:latin typeface="BIZ UDPゴシック" panose="020B0400000000000000" pitchFamily="50" charset="-128"/>
                <a:ea typeface="BIZ UDPゴシック" panose="020B0400000000000000" pitchFamily="50" charset="-128"/>
              </a:rPr>
              <a:t>サカタ</a:t>
            </a:r>
            <a:r>
              <a:rPr lang="en-US" altLang="ja-JP">
                <a:latin typeface="BIZ UDPゴシック" panose="020B0400000000000000" pitchFamily="50" charset="-128"/>
                <a:ea typeface="BIZ UDPゴシック" panose="020B0400000000000000" pitchFamily="50" charset="-128"/>
              </a:rPr>
              <a:t>DX</a:t>
            </a:r>
            <a:r>
              <a:rPr lang="ja-JP" altLang="en-US">
                <a:latin typeface="BIZ UDPゴシック" panose="020B0400000000000000" pitchFamily="50" charset="-128"/>
                <a:ea typeface="BIZ UDPゴシック" panose="020B0400000000000000" pitchFamily="50" charset="-128"/>
              </a:rPr>
              <a:t>戦略</a:t>
            </a:r>
            <a:br>
              <a:rPr lang="en-US" altLang="ja-JP" sz="3600">
                <a:solidFill>
                  <a:schemeClr val="accent2">
                    <a:lumMod val="75000"/>
                  </a:schemeClr>
                </a:solidFill>
              </a:rPr>
            </a:br>
            <a:endParaRPr lang="ja-JP" altLang="en-US" sz="3600">
              <a:solidFill>
                <a:schemeClr val="accent2">
                  <a:lumMod val="75000"/>
                </a:schemeClr>
              </a:solidFill>
              <a:latin typeface="BIZ UDPゴシック" panose="020B0400000000000000" pitchFamily="50" charset="-128"/>
              <a:ea typeface="BIZ UDPゴシック" panose="020B0400000000000000" pitchFamily="50" charset="-128"/>
            </a:endParaRPr>
          </a:p>
        </p:txBody>
      </p:sp>
      <p:sp>
        <p:nvSpPr>
          <p:cNvPr id="2" name="スライド番号プレースホルダー 3">
            <a:extLst>
              <a:ext uri="{FF2B5EF4-FFF2-40B4-BE49-F238E27FC236}">
                <a16:creationId xmlns:a16="http://schemas.microsoft.com/office/drawing/2014/main" id="{9432259F-9E5E-A1C2-7DCF-B5FA3923EF96}"/>
              </a:ext>
            </a:extLst>
          </p:cNvPr>
          <p:cNvSpPr>
            <a:spLocks noGrp="1"/>
          </p:cNvSpPr>
          <p:nvPr>
            <p:ph type="sldNum" sz="quarter" idx="12"/>
          </p:nvPr>
        </p:nvSpPr>
        <p:spPr>
          <a:xfrm>
            <a:off x="10590212" y="6248400"/>
            <a:ext cx="1185039" cy="365125"/>
          </a:xfrm>
        </p:spPr>
        <p:txBody>
          <a:bodyPr/>
          <a:lstStyle/>
          <a:p>
            <a:fld id="{0A598AA7-80A8-457C-9B78-5EBD5E8EF24D}" type="slidenum">
              <a:rPr kumimoji="1" lang="ja-JP" altLang="en-US" sz="1400" smtClean="0">
                <a:solidFill>
                  <a:schemeClr val="tx1"/>
                </a:solidFill>
                <a:latin typeface="BIZ UDPゴシック" panose="020B0400000000000000" pitchFamily="50" charset="-128"/>
                <a:ea typeface="BIZ UDPゴシック" panose="020B0400000000000000" pitchFamily="50" charset="-128"/>
              </a:rPr>
              <a:t>1</a:t>
            </a:fld>
            <a:endParaRPr kumimoji="1" lang="ja-JP" altLang="en-US" sz="140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4968687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2">
            <a:extLst>
              <a:ext uri="{FF2B5EF4-FFF2-40B4-BE49-F238E27FC236}">
                <a16:creationId xmlns:a16="http://schemas.microsoft.com/office/drawing/2014/main" id="{FD11F9C7-124A-5022-9371-BDF3297EDB08}"/>
              </a:ext>
            </a:extLst>
          </p:cNvPr>
          <p:cNvSpPr txBox="1">
            <a:spLocks/>
          </p:cNvSpPr>
          <p:nvPr/>
        </p:nvSpPr>
        <p:spPr>
          <a:xfrm>
            <a:off x="855539" y="2028121"/>
            <a:ext cx="10480920" cy="2613995"/>
          </a:xfrm>
          <a:prstGeom prst="rect">
            <a:avLst/>
          </a:prstGeom>
        </p:spPr>
        <p:txBody>
          <a:bodyPr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nSpc>
                <a:spcPct val="100000"/>
              </a:lnSpc>
              <a:spcBef>
                <a:spcPts val="0"/>
              </a:spcBef>
              <a:buFont typeface="Wingdings" panose="05000000000000000000" pitchFamily="2" charset="2"/>
              <a:buChar char="n"/>
            </a:pPr>
            <a:r>
              <a:rPr lang="ja-JP" altLang="en-US" sz="2200">
                <a:latin typeface="BIZ UDPゴシック" panose="020B0400000000000000" pitchFamily="50" charset="-128"/>
                <a:ea typeface="BIZ UDPゴシック" panose="020B0400000000000000" pitchFamily="50" charset="-128"/>
              </a:rPr>
              <a:t>当社の品質環境マネジメントシステムに</a:t>
            </a:r>
            <a:r>
              <a:rPr lang="en-US" altLang="ja-JP" sz="2200">
                <a:latin typeface="BIZ UDPゴシック" panose="020B0400000000000000" pitchFamily="50" charset="-128"/>
                <a:ea typeface="BIZ UDPゴシック" panose="020B0400000000000000" pitchFamily="50" charset="-128"/>
              </a:rPr>
              <a:t>DX</a:t>
            </a:r>
            <a:r>
              <a:rPr lang="ja-JP" altLang="en-US" sz="2200">
                <a:latin typeface="BIZ UDPゴシック" panose="020B0400000000000000" pitchFamily="50" charset="-128"/>
                <a:ea typeface="BIZ UDPゴシック" panose="020B0400000000000000" pitchFamily="50" charset="-128"/>
              </a:rPr>
              <a:t>戦略を融合させ、</a:t>
            </a:r>
            <a:br>
              <a:rPr lang="en-US" altLang="ja-JP" sz="2200">
                <a:latin typeface="BIZ UDPゴシック" panose="020B0400000000000000" pitchFamily="50" charset="-128"/>
                <a:ea typeface="BIZ UDPゴシック" panose="020B0400000000000000" pitchFamily="50" charset="-128"/>
              </a:rPr>
            </a:br>
            <a:r>
              <a:rPr lang="ja-JP" altLang="en-US" sz="2200">
                <a:latin typeface="BIZ UDPゴシック" panose="020B0400000000000000" pitchFamily="50" charset="-128"/>
                <a:ea typeface="BIZ UDPゴシック" panose="020B0400000000000000" pitchFamily="50" charset="-128"/>
              </a:rPr>
              <a:t>マネジメントレビューの項目に</a:t>
            </a:r>
            <a:r>
              <a:rPr lang="en-US" altLang="ja-JP" sz="2200">
                <a:latin typeface="BIZ UDPゴシック" panose="020B0400000000000000" pitchFamily="50" charset="-128"/>
                <a:ea typeface="BIZ UDPゴシック" panose="020B0400000000000000" pitchFamily="50" charset="-128"/>
              </a:rPr>
              <a:t>DX</a:t>
            </a:r>
            <a:r>
              <a:rPr lang="ja-JP" altLang="en-US" sz="2200">
                <a:latin typeface="BIZ UDPゴシック" panose="020B0400000000000000" pitchFamily="50" charset="-128"/>
                <a:ea typeface="BIZ UDPゴシック" panose="020B0400000000000000" pitchFamily="50" charset="-128"/>
              </a:rPr>
              <a:t>戦略実行状況を追加し、実施状況をチェックする。</a:t>
            </a:r>
            <a:endParaRPr lang="en-US" altLang="ja-JP" sz="2200">
              <a:latin typeface="BIZ UDPゴシック" panose="020B0400000000000000" pitchFamily="50" charset="-128"/>
              <a:ea typeface="BIZ UDPゴシック" panose="020B0400000000000000" pitchFamily="50" charset="-128"/>
            </a:endParaRPr>
          </a:p>
          <a:p>
            <a:pPr marL="0" indent="0">
              <a:lnSpc>
                <a:spcPct val="100000"/>
              </a:lnSpc>
              <a:spcBef>
                <a:spcPts val="0"/>
              </a:spcBef>
              <a:buNone/>
            </a:pPr>
            <a:endParaRPr lang="en-US" altLang="ja-JP" sz="2200">
              <a:latin typeface="BIZ UDPゴシック" panose="020B0400000000000000" pitchFamily="50" charset="-128"/>
              <a:ea typeface="BIZ UDPゴシック" panose="020B0400000000000000" pitchFamily="50" charset="-128"/>
            </a:endParaRPr>
          </a:p>
          <a:p>
            <a:pPr>
              <a:lnSpc>
                <a:spcPct val="100000"/>
              </a:lnSpc>
              <a:spcBef>
                <a:spcPts val="0"/>
              </a:spcBef>
              <a:buFont typeface="Wingdings" panose="05000000000000000000" pitchFamily="2" charset="2"/>
              <a:buChar char="n"/>
            </a:pPr>
            <a:r>
              <a:rPr lang="ja-JP" altLang="en-US" sz="2200">
                <a:latin typeface="BIZ UDPゴシック" panose="020B0400000000000000" pitchFamily="50" charset="-128"/>
                <a:ea typeface="BIZ UDPゴシック" panose="020B0400000000000000" pitchFamily="50" charset="-128"/>
              </a:rPr>
              <a:t>各部署の年間行動計画に</a:t>
            </a:r>
            <a:r>
              <a:rPr lang="en-US" altLang="ja-JP" sz="2200">
                <a:latin typeface="BIZ UDPゴシック" panose="020B0400000000000000" pitchFamily="50" charset="-128"/>
                <a:ea typeface="BIZ UDPゴシック" panose="020B0400000000000000" pitchFamily="50" charset="-128"/>
              </a:rPr>
              <a:t>DX</a:t>
            </a:r>
            <a:r>
              <a:rPr lang="ja-JP" altLang="en-US" sz="2200">
                <a:latin typeface="BIZ UDPゴシック" panose="020B0400000000000000" pitchFamily="50" charset="-128"/>
                <a:ea typeface="BIZ UDPゴシック" panose="020B0400000000000000" pitchFamily="50" charset="-128"/>
              </a:rPr>
              <a:t>戦略推進を追加し、組織的な取り組みとする。</a:t>
            </a:r>
            <a:endParaRPr lang="en-US" altLang="ja-JP" sz="2200">
              <a:latin typeface="BIZ UDPゴシック" panose="020B0400000000000000" pitchFamily="50" charset="-128"/>
              <a:ea typeface="BIZ UDPゴシック" panose="020B0400000000000000" pitchFamily="50" charset="-128"/>
            </a:endParaRPr>
          </a:p>
          <a:p>
            <a:pPr marL="0" indent="0">
              <a:lnSpc>
                <a:spcPct val="100000"/>
              </a:lnSpc>
              <a:spcBef>
                <a:spcPts val="0"/>
              </a:spcBef>
              <a:buNone/>
            </a:pPr>
            <a:endParaRPr lang="en-US" altLang="ja-JP" sz="2200">
              <a:latin typeface="BIZ UDPゴシック" panose="020B0400000000000000" pitchFamily="50" charset="-128"/>
              <a:ea typeface="BIZ UDPゴシック" panose="020B0400000000000000" pitchFamily="50" charset="-128"/>
            </a:endParaRPr>
          </a:p>
          <a:p>
            <a:pPr>
              <a:lnSpc>
                <a:spcPct val="100000"/>
              </a:lnSpc>
              <a:spcBef>
                <a:spcPts val="0"/>
              </a:spcBef>
              <a:buFont typeface="Wingdings" panose="05000000000000000000" pitchFamily="2" charset="2"/>
              <a:buChar char="n"/>
            </a:pPr>
            <a:r>
              <a:rPr lang="ja-JP" altLang="en-US" sz="2200">
                <a:latin typeface="BIZ UDPゴシック" panose="020B0400000000000000" pitchFamily="50" charset="-128"/>
                <a:ea typeface="BIZ UDPゴシック" panose="020B0400000000000000" pitchFamily="50" charset="-128"/>
              </a:rPr>
              <a:t>全社改善活動では</a:t>
            </a:r>
            <a:r>
              <a:rPr lang="en-US" altLang="ja-JP" sz="2200">
                <a:latin typeface="BIZ UDPゴシック" panose="020B0400000000000000" pitchFamily="50" charset="-128"/>
                <a:ea typeface="BIZ UDPゴシック" panose="020B0400000000000000" pitchFamily="50" charset="-128"/>
              </a:rPr>
              <a:t>DX</a:t>
            </a:r>
            <a:r>
              <a:rPr lang="ja-JP" altLang="en-US" sz="2200">
                <a:latin typeface="BIZ UDPゴシック" panose="020B0400000000000000" pitchFamily="50" charset="-128"/>
                <a:ea typeface="BIZ UDPゴシック" panose="020B0400000000000000" pitchFamily="50" charset="-128"/>
              </a:rPr>
              <a:t>推進を積極的に行うことを会社方針とし、</a:t>
            </a:r>
            <a:br>
              <a:rPr lang="en-US" altLang="ja-JP" sz="2200">
                <a:latin typeface="BIZ UDPゴシック" panose="020B0400000000000000" pitchFamily="50" charset="-128"/>
                <a:ea typeface="BIZ UDPゴシック" panose="020B0400000000000000" pitchFamily="50" charset="-128"/>
              </a:rPr>
            </a:br>
            <a:r>
              <a:rPr lang="ja-JP" altLang="en-US" sz="2200">
                <a:latin typeface="BIZ UDPゴシック" panose="020B0400000000000000" pitchFamily="50" charset="-128"/>
                <a:ea typeface="BIZ UDPゴシック" panose="020B0400000000000000" pitchFamily="50" charset="-128"/>
              </a:rPr>
              <a:t>活動結果の評価となる改善活動発表会においても、</a:t>
            </a:r>
            <a:r>
              <a:rPr lang="en-US" altLang="ja-JP" sz="2200">
                <a:latin typeface="BIZ UDPゴシック" panose="020B0400000000000000" pitchFamily="50" charset="-128"/>
                <a:ea typeface="BIZ UDPゴシック" panose="020B0400000000000000" pitchFamily="50" charset="-128"/>
              </a:rPr>
              <a:t>DX</a:t>
            </a:r>
            <a:r>
              <a:rPr lang="ja-JP" altLang="en-US" sz="2200">
                <a:latin typeface="BIZ UDPゴシック" panose="020B0400000000000000" pitchFamily="50" charset="-128"/>
                <a:ea typeface="BIZ UDPゴシック" panose="020B0400000000000000" pitchFamily="50" charset="-128"/>
              </a:rPr>
              <a:t>推進を評価する。</a:t>
            </a:r>
            <a:endParaRPr lang="en-US" altLang="ja-JP" sz="2200">
              <a:latin typeface="BIZ UDPゴシック" panose="020B0400000000000000" pitchFamily="50" charset="-128"/>
              <a:ea typeface="BIZ UDPゴシック" panose="020B0400000000000000" pitchFamily="50" charset="-128"/>
            </a:endParaRPr>
          </a:p>
        </p:txBody>
      </p:sp>
      <p:sp>
        <p:nvSpPr>
          <p:cNvPr id="4" name="スライド番号プレースホルダー 3">
            <a:extLst>
              <a:ext uri="{FF2B5EF4-FFF2-40B4-BE49-F238E27FC236}">
                <a16:creationId xmlns:a16="http://schemas.microsoft.com/office/drawing/2014/main" id="{C43F0E50-60CB-FE89-C0A4-745A7F12BA4A}"/>
              </a:ext>
            </a:extLst>
          </p:cNvPr>
          <p:cNvSpPr>
            <a:spLocks noGrp="1"/>
          </p:cNvSpPr>
          <p:nvPr>
            <p:ph type="sldNum" sz="quarter" idx="12"/>
          </p:nvPr>
        </p:nvSpPr>
        <p:spPr>
          <a:xfrm>
            <a:off x="10590212" y="6248400"/>
            <a:ext cx="1185039" cy="365125"/>
          </a:xfrm>
        </p:spPr>
        <p:txBody>
          <a:bodyPr/>
          <a:lstStyle/>
          <a:p>
            <a:fld id="{0A598AA7-80A8-457C-9B78-5EBD5E8EF24D}" type="slidenum">
              <a:rPr kumimoji="1" lang="ja-JP" altLang="en-US" sz="1400" smtClean="0">
                <a:solidFill>
                  <a:schemeClr val="tx1"/>
                </a:solidFill>
                <a:latin typeface="BIZ UDPゴシック" panose="020B0400000000000000" pitchFamily="50" charset="-128"/>
                <a:ea typeface="BIZ UDPゴシック" panose="020B0400000000000000" pitchFamily="50" charset="-128"/>
              </a:rPr>
              <a:t>10</a:t>
            </a:fld>
            <a:endParaRPr kumimoji="1" lang="ja-JP" altLang="en-US" sz="1400">
              <a:solidFill>
                <a:schemeClr val="tx1"/>
              </a:solidFill>
              <a:latin typeface="BIZ UDPゴシック" panose="020B0400000000000000" pitchFamily="50" charset="-128"/>
              <a:ea typeface="BIZ UDPゴシック" panose="020B0400000000000000" pitchFamily="50" charset="-128"/>
            </a:endParaRPr>
          </a:p>
        </p:txBody>
      </p:sp>
      <p:sp>
        <p:nvSpPr>
          <p:cNvPr id="5" name="テキスト ボックス 4">
            <a:extLst>
              <a:ext uri="{FF2B5EF4-FFF2-40B4-BE49-F238E27FC236}">
                <a16:creationId xmlns:a16="http://schemas.microsoft.com/office/drawing/2014/main" id="{4C093E79-EEBB-AA96-807D-52BF9F9911BC}"/>
              </a:ext>
            </a:extLst>
          </p:cNvPr>
          <p:cNvSpPr txBox="1"/>
          <p:nvPr/>
        </p:nvSpPr>
        <p:spPr>
          <a:xfrm>
            <a:off x="944852" y="421837"/>
            <a:ext cx="10302295" cy="553998"/>
          </a:xfrm>
          <a:prstGeom prst="rect">
            <a:avLst/>
          </a:prstGeom>
          <a:noFill/>
        </p:spPr>
        <p:txBody>
          <a:bodyPr wrap="square" rtlCol="0">
            <a:spAutoFit/>
          </a:bodyPr>
          <a:lstStyle/>
          <a:p>
            <a:r>
              <a:rPr lang="ja-JP" altLang="en-US" sz="3000">
                <a:latin typeface="BIZ UDPゴシック" panose="020B0400000000000000" pitchFamily="50" charset="-128"/>
                <a:ea typeface="BIZ UDPゴシック" panose="020B0400000000000000" pitchFamily="50" charset="-128"/>
              </a:rPr>
              <a:t>３</a:t>
            </a:r>
            <a:r>
              <a:rPr lang="en-US" altLang="ja-JP" sz="3000">
                <a:latin typeface="BIZ UDPゴシック" panose="020B0400000000000000" pitchFamily="50" charset="-128"/>
                <a:ea typeface="BIZ UDPゴシック" panose="020B0400000000000000" pitchFamily="50" charset="-128"/>
              </a:rPr>
              <a:t>-</a:t>
            </a:r>
            <a:r>
              <a:rPr lang="ja-JP" altLang="en-US" sz="3000">
                <a:latin typeface="BIZ UDPゴシック" panose="020B0400000000000000" pitchFamily="50" charset="-128"/>
                <a:ea typeface="BIZ UDPゴシック" panose="020B0400000000000000" pitchFamily="50" charset="-128"/>
              </a:rPr>
              <a:t>１．組織づくり・人財・企業文化に関する方策</a:t>
            </a:r>
            <a:endParaRPr kumimoji="1" lang="ja-JP" altLang="en-US" sz="3000">
              <a:latin typeface="BIZ UDPゴシック" panose="020B0400000000000000" pitchFamily="50" charset="-128"/>
              <a:ea typeface="BIZ UDPゴシック" panose="020B0400000000000000" pitchFamily="50" charset="-128"/>
            </a:endParaRPr>
          </a:p>
        </p:txBody>
      </p:sp>
      <p:sp>
        <p:nvSpPr>
          <p:cNvPr id="6" name="テキスト ボックス 5">
            <a:extLst>
              <a:ext uri="{FF2B5EF4-FFF2-40B4-BE49-F238E27FC236}">
                <a16:creationId xmlns:a16="http://schemas.microsoft.com/office/drawing/2014/main" id="{DB412181-0683-52C5-8628-BCD7BBF51280}"/>
              </a:ext>
            </a:extLst>
          </p:cNvPr>
          <p:cNvSpPr txBox="1"/>
          <p:nvPr/>
        </p:nvSpPr>
        <p:spPr>
          <a:xfrm>
            <a:off x="1232721" y="1006612"/>
            <a:ext cx="10302295" cy="523220"/>
          </a:xfrm>
          <a:prstGeom prst="rect">
            <a:avLst/>
          </a:prstGeom>
          <a:noFill/>
        </p:spPr>
        <p:txBody>
          <a:bodyPr wrap="square" rtlCol="0">
            <a:spAutoFit/>
          </a:bodyPr>
          <a:lstStyle/>
          <a:p>
            <a:r>
              <a:rPr lang="ja-JP" altLang="en-US" sz="2800">
                <a:latin typeface="BIZ UDPゴシック" panose="020B0400000000000000" pitchFamily="50" charset="-128"/>
                <a:ea typeface="BIZ UDPゴシック" panose="020B0400000000000000" pitchFamily="50" charset="-128"/>
              </a:rPr>
              <a:t>－　</a:t>
            </a:r>
            <a:r>
              <a:rPr kumimoji="1" lang="ja-JP" altLang="en-US" sz="2800">
                <a:latin typeface="BIZ UDPゴシック" panose="020B0400000000000000" pitchFamily="50" charset="-128"/>
                <a:ea typeface="BIZ UDPゴシック" panose="020B0400000000000000" pitchFamily="50" charset="-128"/>
              </a:rPr>
              <a:t>マネジメントシステムと改善活動の推進 －</a:t>
            </a:r>
          </a:p>
        </p:txBody>
      </p:sp>
    </p:spTree>
    <p:extLst>
      <p:ext uri="{BB962C8B-B14F-4D97-AF65-F5344CB8AC3E}">
        <p14:creationId xmlns:p14="http://schemas.microsoft.com/office/powerpoint/2010/main" val="22589010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2">
            <a:extLst>
              <a:ext uri="{FF2B5EF4-FFF2-40B4-BE49-F238E27FC236}">
                <a16:creationId xmlns:a16="http://schemas.microsoft.com/office/drawing/2014/main" id="{CBC71113-2DEA-7BC9-A9A4-EDF5BB115CBE}"/>
              </a:ext>
            </a:extLst>
          </p:cNvPr>
          <p:cNvSpPr txBox="1">
            <a:spLocks/>
          </p:cNvSpPr>
          <p:nvPr/>
        </p:nvSpPr>
        <p:spPr>
          <a:xfrm>
            <a:off x="793463" y="1474026"/>
            <a:ext cx="10754103" cy="4732660"/>
          </a:xfrm>
          <a:prstGeom prst="rect">
            <a:avLst/>
          </a:prstGeom>
        </p:spPr>
        <p:txBody>
          <a:bodyPr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50000"/>
              </a:lnSpc>
              <a:buFont typeface="Arial" panose="020B0604020202020204" pitchFamily="34" charset="0"/>
              <a:buNone/>
            </a:pPr>
            <a:r>
              <a:rPr lang="ja-JP" altLang="en-US" sz="2200">
                <a:latin typeface="BIZ UDPゴシック" panose="020B0400000000000000" pitchFamily="50" charset="-128"/>
                <a:ea typeface="BIZ UDPゴシック" panose="020B0400000000000000" pitchFamily="50" charset="-128"/>
              </a:rPr>
              <a:t>① </a:t>
            </a:r>
            <a:r>
              <a:rPr lang="en-US" altLang="ja-JP" sz="2200">
                <a:latin typeface="BIZ UDPゴシック" panose="020B0400000000000000" pitchFamily="50" charset="-128"/>
                <a:ea typeface="BIZ UDPゴシック" panose="020B0400000000000000" pitchFamily="50" charset="-128"/>
              </a:rPr>
              <a:t>DX</a:t>
            </a:r>
            <a:r>
              <a:rPr lang="ja-JP" altLang="en-US" sz="2200">
                <a:latin typeface="BIZ UDPゴシック" panose="020B0400000000000000" pitchFamily="50" charset="-128"/>
                <a:ea typeface="BIZ UDPゴシック" panose="020B0400000000000000" pitchFamily="50" charset="-128"/>
              </a:rPr>
              <a:t>推進体制により、以下項目を定期的にチェックする</a:t>
            </a:r>
          </a:p>
          <a:p>
            <a:pPr lvl="1">
              <a:lnSpc>
                <a:spcPct val="150000"/>
              </a:lnSpc>
              <a:buFont typeface="Wingdings" panose="05000000000000000000" pitchFamily="2" charset="2"/>
              <a:buChar char="ü"/>
            </a:pPr>
            <a:r>
              <a:rPr lang="ja-JP" altLang="en-US" sz="2200">
                <a:latin typeface="BIZ UDPゴシック" panose="020B0400000000000000" pitchFamily="50" charset="-128"/>
                <a:ea typeface="BIZ UDPゴシック" panose="020B0400000000000000" pitchFamily="50" charset="-128"/>
              </a:rPr>
              <a:t>データを必要な時に活用できているか</a:t>
            </a:r>
            <a:endParaRPr lang="en-US" altLang="ja-JP" sz="2200">
              <a:latin typeface="BIZ UDPゴシック" panose="020B0400000000000000" pitchFamily="50" charset="-128"/>
              <a:ea typeface="BIZ UDPゴシック" panose="020B0400000000000000" pitchFamily="50" charset="-128"/>
            </a:endParaRPr>
          </a:p>
          <a:p>
            <a:pPr lvl="1">
              <a:lnSpc>
                <a:spcPct val="150000"/>
              </a:lnSpc>
              <a:buFont typeface="Wingdings" panose="05000000000000000000" pitchFamily="2" charset="2"/>
              <a:buChar char="ü"/>
            </a:pPr>
            <a:r>
              <a:rPr lang="ja-JP" altLang="en-US" sz="2000">
                <a:latin typeface="BIZ UDPゴシック" panose="020B0400000000000000" pitchFamily="50" charset="-128"/>
                <a:ea typeface="BIZ UDPゴシック" panose="020B0400000000000000" pitchFamily="50" charset="-128"/>
              </a:rPr>
              <a:t>戦略実行に</a:t>
            </a:r>
            <a:r>
              <a:rPr lang="ja-JP" altLang="en-US" sz="2200">
                <a:latin typeface="BIZ UDPゴシック" panose="020B0400000000000000" pitchFamily="50" charset="-128"/>
                <a:ea typeface="BIZ UDPゴシック" panose="020B0400000000000000" pitchFamily="50" charset="-128"/>
              </a:rPr>
              <a:t>対して、 人的リソースが不足していないか</a:t>
            </a:r>
            <a:endParaRPr lang="en-US" altLang="ja-JP" sz="2200">
              <a:latin typeface="BIZ UDPゴシック" panose="020B0400000000000000" pitchFamily="50" charset="-128"/>
              <a:ea typeface="BIZ UDPゴシック" panose="020B0400000000000000" pitchFamily="50" charset="-128"/>
            </a:endParaRPr>
          </a:p>
          <a:p>
            <a:pPr lvl="1">
              <a:lnSpc>
                <a:spcPct val="150000"/>
              </a:lnSpc>
              <a:buFont typeface="Wingdings" panose="05000000000000000000" pitchFamily="2" charset="2"/>
              <a:buChar char="ü"/>
            </a:pPr>
            <a:r>
              <a:rPr lang="ja-JP" altLang="en-US" sz="2200">
                <a:latin typeface="BIZ UDPゴシック" panose="020B0400000000000000" pitchFamily="50" charset="-128"/>
                <a:ea typeface="BIZ UDPゴシック" panose="020B0400000000000000" pitchFamily="50" charset="-128"/>
              </a:rPr>
              <a:t>運用する側が積極的に参画し、実運用において、効果が出るものになっているか</a:t>
            </a:r>
          </a:p>
          <a:p>
            <a:pPr marL="0" indent="0">
              <a:lnSpc>
                <a:spcPct val="150000"/>
              </a:lnSpc>
              <a:buFont typeface="Arial" panose="020B0604020202020204" pitchFamily="34" charset="0"/>
              <a:buNone/>
            </a:pPr>
            <a:r>
              <a:rPr lang="ja-JP" altLang="en-US" sz="2200">
                <a:latin typeface="BIZ UDPゴシック" panose="020B0400000000000000" pitchFamily="50" charset="-128"/>
                <a:ea typeface="BIZ UDPゴシック" panose="020B0400000000000000" pitchFamily="50" charset="-128"/>
              </a:rPr>
              <a:t>② </a:t>
            </a:r>
            <a:r>
              <a:rPr lang="en-US" altLang="ja-JP" sz="2200">
                <a:latin typeface="BIZ UDPゴシック" panose="020B0400000000000000" pitchFamily="50" charset="-128"/>
                <a:ea typeface="BIZ UDPゴシック" panose="020B0400000000000000" pitchFamily="50" charset="-128"/>
              </a:rPr>
              <a:t>DX</a:t>
            </a:r>
            <a:r>
              <a:rPr lang="ja-JP" altLang="en-US" sz="2200">
                <a:latin typeface="BIZ UDPゴシック" panose="020B0400000000000000" pitchFamily="50" charset="-128"/>
                <a:ea typeface="BIZ UDPゴシック" panose="020B0400000000000000" pitchFamily="50" charset="-128"/>
              </a:rPr>
              <a:t>戦略の推進のための</a:t>
            </a:r>
            <a:r>
              <a:rPr lang="en-US" altLang="ja-JP" sz="2200">
                <a:latin typeface="BIZ UDPゴシック" panose="020B0400000000000000" pitchFamily="50" charset="-128"/>
                <a:ea typeface="BIZ UDPゴシック" panose="020B0400000000000000" pitchFamily="50" charset="-128"/>
              </a:rPr>
              <a:t>IT</a:t>
            </a:r>
            <a:r>
              <a:rPr lang="ja-JP" altLang="en-US" sz="2200">
                <a:latin typeface="BIZ UDPゴシック" panose="020B0400000000000000" pitchFamily="50" charset="-128"/>
                <a:ea typeface="BIZ UDPゴシック" panose="020B0400000000000000" pitchFamily="50" charset="-128"/>
              </a:rPr>
              <a:t>システムの導入・刷新は以下を確認する</a:t>
            </a:r>
            <a:endParaRPr lang="en-US" altLang="ja-JP" sz="2200">
              <a:latin typeface="BIZ UDPゴシック" panose="020B0400000000000000" pitchFamily="50" charset="-128"/>
              <a:ea typeface="BIZ UDPゴシック" panose="020B0400000000000000" pitchFamily="50" charset="-128"/>
            </a:endParaRPr>
          </a:p>
          <a:p>
            <a:pPr lvl="1">
              <a:lnSpc>
                <a:spcPct val="150000"/>
              </a:lnSpc>
              <a:buFont typeface="Wingdings" panose="05000000000000000000" pitchFamily="2" charset="2"/>
              <a:buChar char="ü"/>
            </a:pPr>
            <a:r>
              <a:rPr lang="ja-JP" altLang="en-US" sz="2200">
                <a:latin typeface="BIZ UDPゴシック" panose="020B0400000000000000" pitchFamily="50" charset="-128"/>
                <a:ea typeface="BIZ UDPゴシック" panose="020B0400000000000000" pitchFamily="50" charset="-128"/>
              </a:rPr>
              <a:t>中期予算策定時に</a:t>
            </a:r>
            <a:r>
              <a:rPr lang="en-US" altLang="ja-JP" sz="2200">
                <a:latin typeface="BIZ UDPゴシック" panose="020B0400000000000000" pitchFamily="50" charset="-128"/>
                <a:ea typeface="BIZ UDPゴシック" panose="020B0400000000000000" pitchFamily="50" charset="-128"/>
              </a:rPr>
              <a:t>DX</a:t>
            </a:r>
            <a:r>
              <a:rPr lang="ja-JP" altLang="en-US" sz="2200">
                <a:latin typeface="BIZ UDPゴシック" panose="020B0400000000000000" pitchFamily="50" charset="-128"/>
                <a:ea typeface="BIZ UDPゴシック" panose="020B0400000000000000" pitchFamily="50" charset="-128"/>
              </a:rPr>
              <a:t>戦略に沿った設備投資計画となっているか</a:t>
            </a:r>
            <a:endParaRPr lang="en-US" altLang="ja-JP" sz="2200">
              <a:latin typeface="BIZ UDPゴシック" panose="020B0400000000000000" pitchFamily="50" charset="-128"/>
              <a:ea typeface="BIZ UDPゴシック" panose="020B0400000000000000" pitchFamily="50" charset="-128"/>
            </a:endParaRPr>
          </a:p>
          <a:p>
            <a:pPr lvl="1">
              <a:lnSpc>
                <a:spcPct val="150000"/>
              </a:lnSpc>
              <a:buFont typeface="Wingdings" panose="05000000000000000000" pitchFamily="2" charset="2"/>
              <a:buChar char="ü"/>
            </a:pPr>
            <a:r>
              <a:rPr lang="en-US" altLang="ja-JP" sz="2200">
                <a:latin typeface="BIZ UDPゴシック" panose="020B0400000000000000" pitchFamily="50" charset="-128"/>
                <a:ea typeface="BIZ UDPゴシック" panose="020B0400000000000000" pitchFamily="50" charset="-128"/>
              </a:rPr>
              <a:t>IT</a:t>
            </a:r>
            <a:r>
              <a:rPr lang="ja-JP" altLang="en-US" sz="2200">
                <a:latin typeface="BIZ UDPゴシック" panose="020B0400000000000000" pitchFamily="50" charset="-128"/>
                <a:ea typeface="BIZ UDPゴシック" panose="020B0400000000000000" pitchFamily="50" charset="-128"/>
              </a:rPr>
              <a:t>システムが全体最適になっているか（</a:t>
            </a:r>
            <a:r>
              <a:rPr lang="en-US" altLang="ja-JP" sz="2200">
                <a:latin typeface="BIZ UDPゴシック" panose="020B0400000000000000" pitchFamily="50" charset="-128"/>
                <a:ea typeface="BIZ UDPゴシック" panose="020B0400000000000000" pitchFamily="50" charset="-128"/>
              </a:rPr>
              <a:t>DX</a:t>
            </a:r>
            <a:r>
              <a:rPr lang="ja-JP" altLang="en-US" sz="2200">
                <a:latin typeface="BIZ UDPゴシック" panose="020B0400000000000000" pitchFamily="50" charset="-128"/>
                <a:ea typeface="BIZ UDPゴシック" panose="020B0400000000000000" pitchFamily="50" charset="-128"/>
              </a:rPr>
              <a:t>推進チームで確認）</a:t>
            </a:r>
          </a:p>
          <a:p>
            <a:pPr marL="0" indent="0">
              <a:lnSpc>
                <a:spcPct val="120000"/>
              </a:lnSpc>
              <a:buFont typeface="Arial" panose="020B0604020202020204" pitchFamily="34" charset="0"/>
              <a:buNone/>
            </a:pPr>
            <a:endParaRPr lang="en-US" altLang="ja-JP" sz="2200"/>
          </a:p>
        </p:txBody>
      </p:sp>
      <p:sp>
        <p:nvSpPr>
          <p:cNvPr id="3" name="タイトル 1">
            <a:extLst>
              <a:ext uri="{FF2B5EF4-FFF2-40B4-BE49-F238E27FC236}">
                <a16:creationId xmlns:a16="http://schemas.microsoft.com/office/drawing/2014/main" id="{57DA8F67-C794-A244-C381-07071BC817AD}"/>
              </a:ext>
            </a:extLst>
          </p:cNvPr>
          <p:cNvSpPr txBox="1">
            <a:spLocks/>
          </p:cNvSpPr>
          <p:nvPr/>
        </p:nvSpPr>
        <p:spPr>
          <a:xfrm>
            <a:off x="573578" y="1226092"/>
            <a:ext cx="11097918" cy="495869"/>
          </a:xfrm>
          <a:prstGeom prst="rect">
            <a:avLst/>
          </a:prstGeom>
        </p:spPr>
        <p:txBody>
          <a:bodyPr anchor="t">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endParaRPr lang="ja-JP" altLang="en-US" sz="3200">
              <a:latin typeface="BIZ UDPゴシック" panose="020B0400000000000000" pitchFamily="50" charset="-128"/>
              <a:ea typeface="BIZ UDPゴシック" panose="020B0400000000000000" pitchFamily="50" charset="-128"/>
            </a:endParaRPr>
          </a:p>
        </p:txBody>
      </p:sp>
      <p:sp>
        <p:nvSpPr>
          <p:cNvPr id="4" name="スライド番号プレースホルダー 3">
            <a:extLst>
              <a:ext uri="{FF2B5EF4-FFF2-40B4-BE49-F238E27FC236}">
                <a16:creationId xmlns:a16="http://schemas.microsoft.com/office/drawing/2014/main" id="{E06FF909-A48D-A18C-548B-0115ADD48375}"/>
              </a:ext>
            </a:extLst>
          </p:cNvPr>
          <p:cNvSpPr>
            <a:spLocks noGrp="1"/>
          </p:cNvSpPr>
          <p:nvPr>
            <p:ph type="sldNum" sz="quarter" idx="12"/>
          </p:nvPr>
        </p:nvSpPr>
        <p:spPr>
          <a:xfrm>
            <a:off x="10590212" y="6248400"/>
            <a:ext cx="1185039" cy="365125"/>
          </a:xfrm>
        </p:spPr>
        <p:txBody>
          <a:bodyPr/>
          <a:lstStyle/>
          <a:p>
            <a:fld id="{0A598AA7-80A8-457C-9B78-5EBD5E8EF24D}" type="slidenum">
              <a:rPr kumimoji="1" lang="ja-JP" altLang="en-US" sz="1400" smtClean="0">
                <a:solidFill>
                  <a:schemeClr val="tx1"/>
                </a:solidFill>
                <a:latin typeface="BIZ UDPゴシック" panose="020B0400000000000000" pitchFamily="50" charset="-128"/>
                <a:ea typeface="BIZ UDPゴシック" panose="020B0400000000000000" pitchFamily="50" charset="-128"/>
              </a:rPr>
              <a:t>11</a:t>
            </a:fld>
            <a:endParaRPr kumimoji="1" lang="ja-JP" altLang="en-US" sz="1400">
              <a:solidFill>
                <a:schemeClr val="tx1"/>
              </a:solidFill>
              <a:latin typeface="BIZ UDPゴシック" panose="020B0400000000000000" pitchFamily="50" charset="-128"/>
              <a:ea typeface="BIZ UDPゴシック" panose="020B0400000000000000" pitchFamily="50" charset="-128"/>
            </a:endParaRPr>
          </a:p>
        </p:txBody>
      </p:sp>
      <p:sp>
        <p:nvSpPr>
          <p:cNvPr id="5" name="テキスト ボックス 4">
            <a:extLst>
              <a:ext uri="{FF2B5EF4-FFF2-40B4-BE49-F238E27FC236}">
                <a16:creationId xmlns:a16="http://schemas.microsoft.com/office/drawing/2014/main" id="{EAECCB98-F800-2872-07D3-B032CA6C220C}"/>
              </a:ext>
            </a:extLst>
          </p:cNvPr>
          <p:cNvSpPr txBox="1"/>
          <p:nvPr/>
        </p:nvSpPr>
        <p:spPr>
          <a:xfrm>
            <a:off x="944852" y="421837"/>
            <a:ext cx="10302295" cy="553998"/>
          </a:xfrm>
          <a:prstGeom prst="rect">
            <a:avLst/>
          </a:prstGeom>
          <a:noFill/>
        </p:spPr>
        <p:txBody>
          <a:bodyPr wrap="square" rtlCol="0">
            <a:spAutoFit/>
          </a:bodyPr>
          <a:lstStyle/>
          <a:p>
            <a:r>
              <a:rPr lang="ja-JP" altLang="en-US" sz="3000">
                <a:latin typeface="BIZ UDPゴシック" panose="020B0400000000000000" pitchFamily="50" charset="-128"/>
                <a:ea typeface="BIZ UDPゴシック" panose="020B0400000000000000" pitchFamily="50" charset="-128"/>
              </a:rPr>
              <a:t>３</a:t>
            </a:r>
            <a:r>
              <a:rPr lang="en-US" altLang="ja-JP" sz="3000">
                <a:latin typeface="BIZ UDPゴシック" panose="020B0400000000000000" pitchFamily="50" charset="-128"/>
                <a:ea typeface="BIZ UDPゴシック" panose="020B0400000000000000" pitchFamily="50" charset="-128"/>
              </a:rPr>
              <a:t>-</a:t>
            </a:r>
            <a:r>
              <a:rPr lang="ja-JP" altLang="en-US" sz="3000">
                <a:latin typeface="BIZ UDPゴシック" panose="020B0400000000000000" pitchFamily="50" charset="-128"/>
                <a:ea typeface="BIZ UDPゴシック" panose="020B0400000000000000" pitchFamily="50" charset="-128"/>
              </a:rPr>
              <a:t>２．</a:t>
            </a:r>
            <a:r>
              <a:rPr lang="en-US" altLang="ja-JP" sz="3000">
                <a:latin typeface="BIZ UDPゴシック" panose="020B0400000000000000" pitchFamily="50" charset="-128"/>
                <a:ea typeface="BIZ UDPゴシック" panose="020B0400000000000000" pitchFamily="50" charset="-128"/>
              </a:rPr>
              <a:t>IT</a:t>
            </a:r>
            <a:r>
              <a:rPr lang="ja-JP" altLang="en-US" sz="3000">
                <a:latin typeface="BIZ UDPゴシック" panose="020B0400000000000000" pitchFamily="50" charset="-128"/>
                <a:ea typeface="BIZ UDPゴシック" panose="020B0400000000000000" pitchFamily="50" charset="-128"/>
              </a:rPr>
              <a:t>システム・デジタル技術活用環境の整備に関する方策</a:t>
            </a:r>
          </a:p>
        </p:txBody>
      </p:sp>
    </p:spTree>
    <p:extLst>
      <p:ext uri="{BB962C8B-B14F-4D97-AF65-F5344CB8AC3E}">
        <p14:creationId xmlns:p14="http://schemas.microsoft.com/office/powerpoint/2010/main" val="16024199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2">
            <a:extLst>
              <a:ext uri="{FF2B5EF4-FFF2-40B4-BE49-F238E27FC236}">
                <a16:creationId xmlns:a16="http://schemas.microsoft.com/office/drawing/2014/main" id="{D487C6CF-A354-79D8-D9C8-03E8EF5D8884}"/>
              </a:ext>
            </a:extLst>
          </p:cNvPr>
          <p:cNvSpPr txBox="1">
            <a:spLocks/>
          </p:cNvSpPr>
          <p:nvPr/>
        </p:nvSpPr>
        <p:spPr>
          <a:xfrm>
            <a:off x="944852" y="1769338"/>
            <a:ext cx="9994405" cy="4239555"/>
          </a:xfrm>
          <a:prstGeom prst="rect">
            <a:avLst/>
          </a:prstGeom>
        </p:spPr>
        <p:txBody>
          <a:bodyPr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nSpc>
                <a:spcPts val="3200"/>
              </a:lnSpc>
              <a:buFont typeface="Wingdings" panose="05000000000000000000" pitchFamily="2" charset="2"/>
              <a:buChar char="ü"/>
            </a:pPr>
            <a:r>
              <a:rPr lang="ja-JP" altLang="en-US" sz="2200">
                <a:latin typeface="BIZ UDPゴシック" panose="020B0400000000000000" pitchFamily="50" charset="-128"/>
                <a:ea typeface="BIZ UDPゴシック" panose="020B0400000000000000" pitchFamily="50" charset="-128"/>
              </a:rPr>
              <a:t>サイバーセキュリティリスクの対策としてのＵＴＭ（統合脅威管理）システム導入</a:t>
            </a:r>
            <a:endParaRPr lang="en-US" altLang="ja-JP" sz="2200">
              <a:latin typeface="BIZ UDPゴシック" panose="020B0400000000000000" pitchFamily="50" charset="-128"/>
              <a:ea typeface="BIZ UDPゴシック" panose="020B0400000000000000" pitchFamily="50" charset="-128"/>
            </a:endParaRPr>
          </a:p>
          <a:p>
            <a:pPr>
              <a:lnSpc>
                <a:spcPts val="3200"/>
              </a:lnSpc>
              <a:buFont typeface="Wingdings" panose="05000000000000000000" pitchFamily="2" charset="2"/>
              <a:buChar char="ü"/>
            </a:pPr>
            <a:r>
              <a:rPr lang="ja-JP" altLang="en-US" sz="2200">
                <a:latin typeface="BIZ UDPゴシック" panose="020B0400000000000000" pitchFamily="50" charset="-128"/>
                <a:ea typeface="BIZ UDPゴシック" panose="020B0400000000000000" pitchFamily="50" charset="-128"/>
              </a:rPr>
              <a:t>メールセキュリティ対策としてのクラウドサンドボックスおよびエンドポイント</a:t>
            </a:r>
            <a:br>
              <a:rPr lang="en-US" altLang="ja-JP" sz="2200">
                <a:latin typeface="BIZ UDPゴシック" panose="020B0400000000000000" pitchFamily="50" charset="-128"/>
                <a:ea typeface="BIZ UDPゴシック" panose="020B0400000000000000" pitchFamily="50" charset="-128"/>
              </a:rPr>
            </a:br>
            <a:r>
              <a:rPr lang="ja-JP" altLang="en-US" sz="2200">
                <a:latin typeface="BIZ UDPゴシック" panose="020B0400000000000000" pitchFamily="50" charset="-128"/>
                <a:ea typeface="BIZ UDPゴシック" panose="020B0400000000000000" pitchFamily="50" charset="-128"/>
              </a:rPr>
              <a:t>セキュリティシステム導入</a:t>
            </a:r>
            <a:endParaRPr lang="en-US" altLang="ja-JP" sz="2200">
              <a:latin typeface="BIZ UDPゴシック" panose="020B0400000000000000" pitchFamily="50" charset="-128"/>
              <a:ea typeface="BIZ UDPゴシック" panose="020B0400000000000000" pitchFamily="50" charset="-128"/>
            </a:endParaRPr>
          </a:p>
          <a:p>
            <a:pPr>
              <a:lnSpc>
                <a:spcPts val="3200"/>
              </a:lnSpc>
              <a:buFont typeface="Wingdings" panose="05000000000000000000" pitchFamily="2" charset="2"/>
              <a:buChar char="ü"/>
            </a:pPr>
            <a:r>
              <a:rPr lang="ja-JP" altLang="en-US" sz="2200">
                <a:latin typeface="BIZ UDPゴシック" panose="020B0400000000000000" pitchFamily="50" charset="-128"/>
                <a:ea typeface="BIZ UDPゴシック" panose="020B0400000000000000" pitchFamily="50" charset="-128"/>
              </a:rPr>
              <a:t>作業場所を選ばず作業が出来る環境の構築</a:t>
            </a:r>
            <a:r>
              <a:rPr lang="en-US" altLang="ja-JP" sz="2200">
                <a:latin typeface="BIZ UDPゴシック" panose="020B0400000000000000" pitchFamily="50" charset="-128"/>
                <a:ea typeface="BIZ UDPゴシック" panose="020B0400000000000000" pitchFamily="50" charset="-128"/>
              </a:rPr>
              <a:t>(</a:t>
            </a:r>
            <a:r>
              <a:rPr lang="ja-JP" altLang="en-US" sz="2200">
                <a:latin typeface="BIZ UDPゴシック" panose="020B0400000000000000" pitchFamily="50" charset="-128"/>
                <a:ea typeface="BIZ UDPゴシック" panose="020B0400000000000000" pitchFamily="50" charset="-128"/>
              </a:rPr>
              <a:t>テレワーク環境、モバイル端末等</a:t>
            </a:r>
            <a:r>
              <a:rPr lang="en-US" altLang="ja-JP" sz="2200">
                <a:latin typeface="BIZ UDPゴシック" panose="020B0400000000000000" pitchFamily="50" charset="-128"/>
                <a:ea typeface="BIZ UDPゴシック" panose="020B0400000000000000" pitchFamily="50" charset="-128"/>
              </a:rPr>
              <a:t>)</a:t>
            </a:r>
          </a:p>
          <a:p>
            <a:pPr>
              <a:lnSpc>
                <a:spcPts val="3200"/>
              </a:lnSpc>
              <a:buFont typeface="Wingdings" panose="05000000000000000000" pitchFamily="2" charset="2"/>
              <a:buChar char="ü"/>
            </a:pPr>
            <a:r>
              <a:rPr lang="ja-JP" altLang="en-US" sz="2200">
                <a:latin typeface="BIZ UDPゴシック" panose="020B0400000000000000" pitchFamily="50" charset="-128"/>
                <a:ea typeface="BIZ UDPゴシック" panose="020B0400000000000000" pitchFamily="50" charset="-128"/>
              </a:rPr>
              <a:t>社内サーバー群のクラウド化による業務停止リスクの低減</a:t>
            </a:r>
            <a:endParaRPr lang="en-US" altLang="ja-JP" sz="2200">
              <a:latin typeface="BIZ UDPゴシック" panose="020B0400000000000000" pitchFamily="50" charset="-128"/>
              <a:ea typeface="BIZ UDPゴシック" panose="020B0400000000000000" pitchFamily="50" charset="-128"/>
            </a:endParaRPr>
          </a:p>
          <a:p>
            <a:pPr>
              <a:lnSpc>
                <a:spcPts val="3200"/>
              </a:lnSpc>
              <a:buFont typeface="Wingdings" panose="05000000000000000000" pitchFamily="2" charset="2"/>
              <a:buChar char="ü"/>
            </a:pPr>
            <a:r>
              <a:rPr lang="ja-JP" altLang="en-US" sz="2200">
                <a:latin typeface="BIZ UDPゴシック" panose="020B0400000000000000" pitchFamily="50" charset="-128"/>
                <a:ea typeface="BIZ UDPゴシック" panose="020B0400000000000000" pitchFamily="50" charset="-128"/>
              </a:rPr>
              <a:t>拠点間の通信をセキュアかつ円滑に行うためのイントラネット環境整備</a:t>
            </a:r>
            <a:endParaRPr lang="en-US" altLang="ja-JP" sz="2200">
              <a:latin typeface="BIZ UDPゴシック" panose="020B0400000000000000" pitchFamily="50" charset="-128"/>
              <a:ea typeface="BIZ UDPゴシック" panose="020B0400000000000000" pitchFamily="50" charset="-128"/>
            </a:endParaRPr>
          </a:p>
          <a:p>
            <a:pPr>
              <a:lnSpc>
                <a:spcPts val="3200"/>
              </a:lnSpc>
              <a:buFont typeface="Wingdings" panose="05000000000000000000" pitchFamily="2" charset="2"/>
              <a:buChar char="ü"/>
            </a:pPr>
            <a:r>
              <a:rPr lang="ja-JP" altLang="en-US" sz="2200">
                <a:latin typeface="BIZ UDPゴシック" panose="020B0400000000000000" pitchFamily="50" charset="-128"/>
                <a:ea typeface="BIZ UDPゴシック" panose="020B0400000000000000" pitchFamily="50" charset="-128"/>
              </a:rPr>
              <a:t>テレビ会議を活用するための環境整備</a:t>
            </a:r>
            <a:r>
              <a:rPr lang="en-US" altLang="ja-JP" sz="2200">
                <a:latin typeface="BIZ UDPゴシック" panose="020B0400000000000000" pitchFamily="50" charset="-128"/>
                <a:ea typeface="BIZ UDPゴシック" panose="020B0400000000000000" pitchFamily="50" charset="-128"/>
              </a:rPr>
              <a:t>(</a:t>
            </a:r>
            <a:r>
              <a:rPr lang="ja-JP" altLang="en-US" sz="2200">
                <a:latin typeface="BIZ UDPゴシック" panose="020B0400000000000000" pitchFamily="50" charset="-128"/>
                <a:ea typeface="BIZ UDPゴシック" panose="020B0400000000000000" pitchFamily="50" charset="-128"/>
              </a:rPr>
              <a:t>プロジェクター、マイクシステム等</a:t>
            </a:r>
            <a:r>
              <a:rPr lang="en-US" altLang="ja-JP" sz="2200">
                <a:latin typeface="BIZ UDPゴシック" panose="020B0400000000000000" pitchFamily="50" charset="-128"/>
                <a:ea typeface="BIZ UDPゴシック" panose="020B0400000000000000" pitchFamily="50" charset="-128"/>
              </a:rPr>
              <a:t>)</a:t>
            </a:r>
          </a:p>
          <a:p>
            <a:pPr>
              <a:lnSpc>
                <a:spcPts val="3200"/>
              </a:lnSpc>
              <a:buFont typeface="Wingdings" panose="05000000000000000000" pitchFamily="2" charset="2"/>
              <a:buChar char="ü"/>
            </a:pPr>
            <a:r>
              <a:rPr lang="en-US" altLang="ja-JP" sz="2200">
                <a:latin typeface="BIZ UDPゴシック" panose="020B0400000000000000" pitchFamily="50" charset="-128"/>
                <a:ea typeface="BIZ UDPゴシック" panose="020B0400000000000000" pitchFamily="50" charset="-128"/>
              </a:rPr>
              <a:t>Microsoft365</a:t>
            </a:r>
            <a:r>
              <a:rPr lang="ja-JP" altLang="en-US" sz="2200">
                <a:latin typeface="BIZ UDPゴシック" panose="020B0400000000000000" pitchFamily="50" charset="-128"/>
                <a:ea typeface="BIZ UDPゴシック" panose="020B0400000000000000" pitchFamily="50" charset="-128"/>
              </a:rPr>
              <a:t>の</a:t>
            </a:r>
            <a:r>
              <a:rPr lang="en-US" altLang="ja-JP" sz="2200" err="1">
                <a:latin typeface="BIZ UDPゴシック" panose="020B0400000000000000" pitchFamily="50" charset="-128"/>
                <a:ea typeface="BIZ UDPゴシック" panose="020B0400000000000000" pitchFamily="50" charset="-128"/>
              </a:rPr>
              <a:t>PowerPlatform</a:t>
            </a:r>
            <a:r>
              <a:rPr lang="ja-JP" altLang="en-US" sz="2200">
                <a:latin typeface="BIZ UDPゴシック" panose="020B0400000000000000" pitchFamily="50" charset="-128"/>
                <a:ea typeface="BIZ UDPゴシック" panose="020B0400000000000000" pitchFamily="50" charset="-128"/>
              </a:rPr>
              <a:t>機能を活用する環境整備</a:t>
            </a:r>
            <a:endParaRPr lang="en-US" altLang="ja-JP" sz="2200">
              <a:latin typeface="BIZ UDPゴシック" panose="020B0400000000000000" pitchFamily="50" charset="-128"/>
              <a:ea typeface="BIZ UDPゴシック" panose="020B0400000000000000" pitchFamily="50" charset="-128"/>
            </a:endParaRPr>
          </a:p>
        </p:txBody>
      </p:sp>
      <p:sp>
        <p:nvSpPr>
          <p:cNvPr id="4" name="スライド番号プレースホルダー 3">
            <a:extLst>
              <a:ext uri="{FF2B5EF4-FFF2-40B4-BE49-F238E27FC236}">
                <a16:creationId xmlns:a16="http://schemas.microsoft.com/office/drawing/2014/main" id="{C6318B20-50EC-E8F7-1419-9DB77D8D03D1}"/>
              </a:ext>
            </a:extLst>
          </p:cNvPr>
          <p:cNvSpPr>
            <a:spLocks noGrp="1"/>
          </p:cNvSpPr>
          <p:nvPr>
            <p:ph type="sldNum" sz="quarter" idx="12"/>
          </p:nvPr>
        </p:nvSpPr>
        <p:spPr>
          <a:xfrm>
            <a:off x="10590212" y="6248400"/>
            <a:ext cx="1185039" cy="365125"/>
          </a:xfrm>
        </p:spPr>
        <p:txBody>
          <a:bodyPr/>
          <a:lstStyle/>
          <a:p>
            <a:fld id="{0A598AA7-80A8-457C-9B78-5EBD5E8EF24D}" type="slidenum">
              <a:rPr kumimoji="1" lang="ja-JP" altLang="en-US" sz="1400" smtClean="0">
                <a:solidFill>
                  <a:schemeClr val="tx1"/>
                </a:solidFill>
                <a:latin typeface="BIZ UDPゴシック" panose="020B0400000000000000" pitchFamily="50" charset="-128"/>
                <a:ea typeface="BIZ UDPゴシック" panose="020B0400000000000000" pitchFamily="50" charset="-128"/>
              </a:rPr>
              <a:t>12</a:t>
            </a:fld>
            <a:endParaRPr kumimoji="1" lang="ja-JP" altLang="en-US" sz="1400">
              <a:solidFill>
                <a:schemeClr val="tx1"/>
              </a:solidFill>
              <a:latin typeface="BIZ UDPゴシック" panose="020B0400000000000000" pitchFamily="50" charset="-128"/>
              <a:ea typeface="BIZ UDPゴシック" panose="020B0400000000000000" pitchFamily="50" charset="-128"/>
            </a:endParaRPr>
          </a:p>
        </p:txBody>
      </p:sp>
      <p:sp>
        <p:nvSpPr>
          <p:cNvPr id="5" name="テキスト ボックス 4">
            <a:extLst>
              <a:ext uri="{FF2B5EF4-FFF2-40B4-BE49-F238E27FC236}">
                <a16:creationId xmlns:a16="http://schemas.microsoft.com/office/drawing/2014/main" id="{8EAAD78D-0F28-ADA2-ED57-472E392119A8}"/>
              </a:ext>
            </a:extLst>
          </p:cNvPr>
          <p:cNvSpPr txBox="1"/>
          <p:nvPr/>
        </p:nvSpPr>
        <p:spPr>
          <a:xfrm>
            <a:off x="944852" y="421837"/>
            <a:ext cx="10302295" cy="553998"/>
          </a:xfrm>
          <a:prstGeom prst="rect">
            <a:avLst/>
          </a:prstGeom>
          <a:noFill/>
        </p:spPr>
        <p:txBody>
          <a:bodyPr wrap="square" rtlCol="0">
            <a:spAutoFit/>
          </a:bodyPr>
          <a:lstStyle/>
          <a:p>
            <a:r>
              <a:rPr lang="ja-JP" altLang="en-US" sz="3000">
                <a:latin typeface="BIZ UDPゴシック" panose="020B0400000000000000" pitchFamily="50" charset="-128"/>
                <a:ea typeface="BIZ UDPゴシック" panose="020B0400000000000000" pitchFamily="50" charset="-128"/>
              </a:rPr>
              <a:t>３</a:t>
            </a:r>
            <a:r>
              <a:rPr lang="en-US" altLang="ja-JP" sz="3000">
                <a:latin typeface="BIZ UDPゴシック" panose="020B0400000000000000" pitchFamily="50" charset="-128"/>
                <a:ea typeface="BIZ UDPゴシック" panose="020B0400000000000000" pitchFamily="50" charset="-128"/>
              </a:rPr>
              <a:t>-</a:t>
            </a:r>
            <a:r>
              <a:rPr lang="ja-JP" altLang="en-US" sz="3000">
                <a:latin typeface="BIZ UDPゴシック" panose="020B0400000000000000" pitchFamily="50" charset="-128"/>
                <a:ea typeface="BIZ UDPゴシック" panose="020B0400000000000000" pitchFamily="50" charset="-128"/>
              </a:rPr>
              <a:t>２．</a:t>
            </a:r>
            <a:r>
              <a:rPr lang="en-US" altLang="ja-JP" sz="3000">
                <a:latin typeface="BIZ UDPゴシック" panose="020B0400000000000000" pitchFamily="50" charset="-128"/>
                <a:ea typeface="BIZ UDPゴシック" panose="020B0400000000000000" pitchFamily="50" charset="-128"/>
              </a:rPr>
              <a:t>IT</a:t>
            </a:r>
            <a:r>
              <a:rPr lang="ja-JP" altLang="en-US" sz="3000">
                <a:latin typeface="BIZ UDPゴシック" panose="020B0400000000000000" pitchFamily="50" charset="-128"/>
                <a:ea typeface="BIZ UDPゴシック" panose="020B0400000000000000" pitchFamily="50" charset="-128"/>
              </a:rPr>
              <a:t>システム・デジタル技術活用環境の整備に関する方策</a:t>
            </a:r>
            <a:endParaRPr kumimoji="1" lang="ja-JP" altLang="en-US" sz="3000">
              <a:latin typeface="BIZ UDPゴシック" panose="020B0400000000000000" pitchFamily="50" charset="-128"/>
              <a:ea typeface="BIZ UDPゴシック" panose="020B0400000000000000" pitchFamily="50" charset="-128"/>
            </a:endParaRPr>
          </a:p>
        </p:txBody>
      </p:sp>
      <p:sp>
        <p:nvSpPr>
          <p:cNvPr id="6" name="テキスト ボックス 5">
            <a:extLst>
              <a:ext uri="{FF2B5EF4-FFF2-40B4-BE49-F238E27FC236}">
                <a16:creationId xmlns:a16="http://schemas.microsoft.com/office/drawing/2014/main" id="{4F0A771B-18CB-13B6-13A7-9DE5795349B4}"/>
              </a:ext>
            </a:extLst>
          </p:cNvPr>
          <p:cNvSpPr txBox="1"/>
          <p:nvPr/>
        </p:nvSpPr>
        <p:spPr>
          <a:xfrm>
            <a:off x="1232721" y="1006612"/>
            <a:ext cx="10302295" cy="523220"/>
          </a:xfrm>
          <a:prstGeom prst="rect">
            <a:avLst/>
          </a:prstGeom>
          <a:noFill/>
        </p:spPr>
        <p:txBody>
          <a:bodyPr wrap="square" rtlCol="0">
            <a:spAutoFit/>
          </a:bodyPr>
          <a:lstStyle/>
          <a:p>
            <a:r>
              <a:rPr lang="ja-JP" altLang="en-US" sz="2800">
                <a:latin typeface="BIZ UDPゴシック" panose="020B0400000000000000" pitchFamily="50" charset="-128"/>
                <a:ea typeface="BIZ UDPゴシック" panose="020B0400000000000000" pitchFamily="50" charset="-128"/>
              </a:rPr>
              <a:t>－　</a:t>
            </a:r>
            <a:r>
              <a:rPr kumimoji="1" lang="ja-JP" altLang="en-US" sz="2800">
                <a:latin typeface="BIZ UDPゴシック" panose="020B0400000000000000" pitchFamily="50" charset="-128"/>
                <a:ea typeface="BIZ UDPゴシック" panose="020B0400000000000000" pitchFamily="50" charset="-128"/>
              </a:rPr>
              <a:t>活用環境の整備 これまでの取り組み －</a:t>
            </a:r>
          </a:p>
        </p:txBody>
      </p:sp>
    </p:spTree>
    <p:extLst>
      <p:ext uri="{BB962C8B-B14F-4D97-AF65-F5344CB8AC3E}">
        <p14:creationId xmlns:p14="http://schemas.microsoft.com/office/powerpoint/2010/main" val="13427665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2">
            <a:extLst>
              <a:ext uri="{FF2B5EF4-FFF2-40B4-BE49-F238E27FC236}">
                <a16:creationId xmlns:a16="http://schemas.microsoft.com/office/drawing/2014/main" id="{2E37D068-CDA1-BAA4-E68C-1B20D1BFF9AB}"/>
              </a:ext>
            </a:extLst>
          </p:cNvPr>
          <p:cNvSpPr txBox="1">
            <a:spLocks/>
          </p:cNvSpPr>
          <p:nvPr/>
        </p:nvSpPr>
        <p:spPr>
          <a:xfrm>
            <a:off x="1324428" y="1180993"/>
            <a:ext cx="10026744" cy="5262397"/>
          </a:xfrm>
          <a:prstGeom prst="rect">
            <a:avLst/>
          </a:prstGeom>
        </p:spPr>
        <p:txBody>
          <a:bodyPr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2600"/>
              </a:lnSpc>
              <a:spcBef>
                <a:spcPts val="600"/>
              </a:spcBef>
              <a:buFont typeface="Arial" panose="020B0604020202020204" pitchFamily="34" charset="0"/>
              <a:buNone/>
            </a:pPr>
            <a:r>
              <a:rPr lang="ja-JP" altLang="en-US" sz="2000">
                <a:latin typeface="BIZ UDPゴシック" panose="020B0400000000000000" pitchFamily="50" charset="-128"/>
                <a:ea typeface="BIZ UDPゴシック" panose="020B0400000000000000" pitchFamily="50" charset="-128"/>
              </a:rPr>
              <a:t>①　顧客満足度</a:t>
            </a:r>
            <a:endParaRPr lang="en-US" altLang="ja-JP" sz="2000">
              <a:latin typeface="BIZ UDPゴシック" panose="020B0400000000000000" pitchFamily="50" charset="-128"/>
              <a:ea typeface="BIZ UDPゴシック" panose="020B0400000000000000" pitchFamily="50" charset="-128"/>
            </a:endParaRPr>
          </a:p>
          <a:p>
            <a:pPr marL="0" indent="0">
              <a:lnSpc>
                <a:spcPts val="2600"/>
              </a:lnSpc>
              <a:spcBef>
                <a:spcPts val="600"/>
              </a:spcBef>
              <a:buFont typeface="Arial" panose="020B0604020202020204" pitchFamily="34" charset="0"/>
              <a:buNone/>
            </a:pPr>
            <a:r>
              <a:rPr lang="en-US" altLang="ja-JP" sz="2000">
                <a:latin typeface="BIZ UDPゴシック" panose="020B0400000000000000" pitchFamily="50" charset="-128"/>
                <a:ea typeface="BIZ UDPゴシック" panose="020B0400000000000000" pitchFamily="50" charset="-128"/>
              </a:rPr>
              <a:t>	</a:t>
            </a:r>
            <a:r>
              <a:rPr lang="ja-JP" altLang="en-US" sz="2000">
                <a:latin typeface="BIZ UDPゴシック" panose="020B0400000000000000" pitchFamily="50" charset="-128"/>
                <a:ea typeface="BIZ UDPゴシック" panose="020B0400000000000000" pitchFamily="50" charset="-128"/>
              </a:rPr>
              <a:t>・　顧客への情報提供などの項目の満足度を</a:t>
            </a:r>
            <a:r>
              <a:rPr lang="en-US" altLang="ja-JP" sz="2000">
                <a:latin typeface="BIZ UDPゴシック" panose="020B0400000000000000" pitchFamily="50" charset="-128"/>
                <a:ea typeface="BIZ UDPゴシック" panose="020B0400000000000000" pitchFamily="50" charset="-128"/>
              </a:rPr>
              <a:t>10</a:t>
            </a:r>
            <a:r>
              <a:rPr lang="ja-JP" altLang="en-US" sz="2000">
                <a:latin typeface="BIZ UDPゴシック" panose="020B0400000000000000" pitchFamily="50" charset="-128"/>
                <a:ea typeface="BIZ UDPゴシック" panose="020B0400000000000000" pitchFamily="50" charset="-128"/>
              </a:rPr>
              <a:t>％上げる</a:t>
            </a:r>
          </a:p>
          <a:p>
            <a:pPr marL="0" indent="0">
              <a:lnSpc>
                <a:spcPts val="2600"/>
              </a:lnSpc>
              <a:spcBef>
                <a:spcPts val="600"/>
              </a:spcBef>
              <a:buFont typeface="Arial" panose="020B0604020202020204" pitchFamily="34" charset="0"/>
              <a:buNone/>
            </a:pPr>
            <a:r>
              <a:rPr lang="ja-JP" altLang="en-US" sz="2000">
                <a:latin typeface="BIZ UDPゴシック" panose="020B0400000000000000" pitchFamily="50" charset="-128"/>
                <a:ea typeface="BIZ UDPゴシック" panose="020B0400000000000000" pitchFamily="50" charset="-128"/>
              </a:rPr>
              <a:t>②　新製品開発コスト</a:t>
            </a:r>
            <a:endParaRPr lang="en-US" altLang="ja-JP" sz="2000">
              <a:latin typeface="BIZ UDPゴシック" panose="020B0400000000000000" pitchFamily="50" charset="-128"/>
              <a:ea typeface="BIZ UDPゴシック" panose="020B0400000000000000" pitchFamily="50" charset="-128"/>
            </a:endParaRPr>
          </a:p>
          <a:p>
            <a:pPr marL="0" indent="0">
              <a:lnSpc>
                <a:spcPts val="2600"/>
              </a:lnSpc>
              <a:spcBef>
                <a:spcPts val="600"/>
              </a:spcBef>
              <a:buNone/>
            </a:pPr>
            <a:r>
              <a:rPr lang="en-US" altLang="ja-JP" sz="2000">
                <a:latin typeface="BIZ UDPゴシック" panose="020B0400000000000000" pitchFamily="50" charset="-128"/>
                <a:ea typeface="BIZ UDPゴシック" panose="020B0400000000000000" pitchFamily="50" charset="-128"/>
              </a:rPr>
              <a:t>	</a:t>
            </a:r>
            <a:r>
              <a:rPr lang="ja-JP" altLang="en-US" sz="2000">
                <a:latin typeface="BIZ UDPゴシック" panose="020B0400000000000000" pitchFamily="50" charset="-128"/>
                <a:ea typeface="BIZ UDPゴシック" panose="020B0400000000000000" pitchFamily="50" charset="-128"/>
              </a:rPr>
              <a:t>・　設計にかかわる計算コスト（操作時間・計算時間・分析）</a:t>
            </a:r>
            <a:r>
              <a:rPr lang="en-US" altLang="ja-JP" sz="2000">
                <a:latin typeface="BIZ UDPゴシック" panose="020B0400000000000000" pitchFamily="50" charset="-128"/>
                <a:ea typeface="BIZ UDPゴシック" panose="020B0400000000000000" pitchFamily="50" charset="-128"/>
              </a:rPr>
              <a:t>50</a:t>
            </a:r>
            <a:r>
              <a:rPr lang="ja-JP" altLang="en-US" sz="2000">
                <a:latin typeface="BIZ UDPゴシック" panose="020B0400000000000000" pitchFamily="50" charset="-128"/>
                <a:ea typeface="BIZ UDPゴシック" panose="020B0400000000000000" pitchFamily="50" charset="-128"/>
              </a:rPr>
              <a:t>％削減</a:t>
            </a:r>
            <a:endParaRPr lang="en-US" altLang="ja-JP" sz="2000">
              <a:latin typeface="BIZ UDPゴシック" panose="020B0400000000000000" pitchFamily="50" charset="-128"/>
              <a:ea typeface="BIZ UDPゴシック" panose="020B0400000000000000" pitchFamily="50" charset="-128"/>
            </a:endParaRPr>
          </a:p>
          <a:p>
            <a:pPr marL="0" indent="0">
              <a:lnSpc>
                <a:spcPts val="2600"/>
              </a:lnSpc>
              <a:spcBef>
                <a:spcPts val="600"/>
              </a:spcBef>
              <a:buNone/>
            </a:pPr>
            <a:r>
              <a:rPr lang="en-US" altLang="ja-JP" sz="2000">
                <a:latin typeface="BIZ UDPゴシック" panose="020B0400000000000000" pitchFamily="50" charset="-128"/>
                <a:ea typeface="BIZ UDPゴシック" panose="020B0400000000000000" pitchFamily="50" charset="-128"/>
              </a:rPr>
              <a:t>	</a:t>
            </a:r>
            <a:r>
              <a:rPr lang="ja-JP" altLang="en-US" sz="2000">
                <a:latin typeface="BIZ UDPゴシック" panose="020B0400000000000000" pitchFamily="50" charset="-128"/>
                <a:ea typeface="BIZ UDPゴシック" panose="020B0400000000000000" pitchFamily="50" charset="-128"/>
              </a:rPr>
              <a:t>・　開発工程における実機試作・試験のトライ回数</a:t>
            </a:r>
            <a:r>
              <a:rPr lang="en-US" altLang="ja-JP" sz="2000">
                <a:latin typeface="BIZ UDPゴシック" panose="020B0400000000000000" pitchFamily="50" charset="-128"/>
                <a:ea typeface="BIZ UDPゴシック" panose="020B0400000000000000" pitchFamily="50" charset="-128"/>
              </a:rPr>
              <a:t>50</a:t>
            </a:r>
            <a:r>
              <a:rPr lang="ja-JP" altLang="en-US" sz="2000">
                <a:latin typeface="BIZ UDPゴシック" panose="020B0400000000000000" pitchFamily="50" charset="-128"/>
                <a:ea typeface="BIZ UDPゴシック" panose="020B0400000000000000" pitchFamily="50" charset="-128"/>
              </a:rPr>
              <a:t>％削減</a:t>
            </a:r>
          </a:p>
          <a:p>
            <a:pPr marL="0" indent="0">
              <a:lnSpc>
                <a:spcPts val="2600"/>
              </a:lnSpc>
              <a:spcBef>
                <a:spcPts val="600"/>
              </a:spcBef>
              <a:buFont typeface="Arial" panose="020B0604020202020204" pitchFamily="34" charset="0"/>
              <a:buNone/>
            </a:pPr>
            <a:r>
              <a:rPr lang="ja-JP" altLang="en-US" sz="2000">
                <a:latin typeface="BIZ UDPゴシック" panose="020B0400000000000000" pitchFamily="50" charset="-128"/>
                <a:ea typeface="BIZ UDPゴシック" panose="020B0400000000000000" pitchFamily="50" charset="-128"/>
              </a:rPr>
              <a:t>③　ソーラー</a:t>
            </a:r>
            <a:r>
              <a:rPr lang="en-US" altLang="ja-JP" sz="2000">
                <a:latin typeface="BIZ UDPゴシック" panose="020B0400000000000000" pitchFamily="50" charset="-128"/>
                <a:ea typeface="BIZ UDPゴシック" panose="020B0400000000000000" pitchFamily="50" charset="-128"/>
              </a:rPr>
              <a:t>CS</a:t>
            </a:r>
            <a:r>
              <a:rPr lang="ja-JP" altLang="en-US" sz="2000">
                <a:latin typeface="BIZ UDPゴシック" panose="020B0400000000000000" pitchFamily="50" charset="-128"/>
                <a:ea typeface="BIZ UDPゴシック" panose="020B0400000000000000" pitchFamily="50" charset="-128"/>
              </a:rPr>
              <a:t>見積工数</a:t>
            </a:r>
            <a:r>
              <a:rPr lang="en-US" altLang="ja-JP" sz="2000">
                <a:latin typeface="BIZ UDPゴシック" panose="020B0400000000000000" pitchFamily="50" charset="-128"/>
                <a:ea typeface="BIZ UDPゴシック" panose="020B0400000000000000" pitchFamily="50" charset="-128"/>
              </a:rPr>
              <a:t>20%</a:t>
            </a:r>
            <a:r>
              <a:rPr lang="ja-JP" altLang="en-US" sz="2000">
                <a:latin typeface="BIZ UDPゴシック" panose="020B0400000000000000" pitchFamily="50" charset="-128"/>
                <a:ea typeface="BIZ UDPゴシック" panose="020B0400000000000000" pitchFamily="50" charset="-128"/>
              </a:rPr>
              <a:t>削減</a:t>
            </a:r>
            <a:endParaRPr lang="en-US" altLang="ja-JP" sz="2000">
              <a:latin typeface="BIZ UDPゴシック" panose="020B0400000000000000" pitchFamily="50" charset="-128"/>
              <a:ea typeface="BIZ UDPゴシック" panose="020B0400000000000000" pitchFamily="50" charset="-128"/>
            </a:endParaRPr>
          </a:p>
          <a:p>
            <a:pPr marL="0" indent="0">
              <a:lnSpc>
                <a:spcPts val="2600"/>
              </a:lnSpc>
              <a:spcBef>
                <a:spcPts val="600"/>
              </a:spcBef>
              <a:buFont typeface="Arial" panose="020B0604020202020204" pitchFamily="34" charset="0"/>
              <a:buNone/>
            </a:pPr>
            <a:r>
              <a:rPr lang="ja-JP" altLang="en-US" sz="2000">
                <a:latin typeface="BIZ UDPゴシック" panose="020B0400000000000000" pitchFamily="50" charset="-128"/>
                <a:ea typeface="BIZ UDPゴシック" panose="020B0400000000000000" pitchFamily="50" charset="-128"/>
              </a:rPr>
              <a:t>④　在庫欠品失注率</a:t>
            </a:r>
            <a:endParaRPr lang="en-US" altLang="ja-JP" sz="2000">
              <a:latin typeface="BIZ UDPゴシック" panose="020B0400000000000000" pitchFamily="50" charset="-128"/>
              <a:ea typeface="BIZ UDPゴシック" panose="020B0400000000000000" pitchFamily="50" charset="-128"/>
            </a:endParaRPr>
          </a:p>
          <a:p>
            <a:pPr marL="0" indent="0">
              <a:lnSpc>
                <a:spcPts val="2600"/>
              </a:lnSpc>
              <a:spcBef>
                <a:spcPts val="600"/>
              </a:spcBef>
              <a:buFont typeface="Arial" panose="020B0604020202020204" pitchFamily="34" charset="0"/>
              <a:buNone/>
            </a:pPr>
            <a:r>
              <a:rPr lang="en-US" altLang="ja-JP" sz="2000">
                <a:latin typeface="BIZ UDPゴシック" panose="020B0400000000000000" pitchFamily="50" charset="-128"/>
                <a:ea typeface="BIZ UDPゴシック" panose="020B0400000000000000" pitchFamily="50" charset="-128"/>
              </a:rPr>
              <a:t>	</a:t>
            </a:r>
            <a:r>
              <a:rPr lang="ja-JP" altLang="en-US" sz="2000">
                <a:latin typeface="BIZ UDPゴシック" panose="020B0400000000000000" pitchFamily="50" charset="-128"/>
                <a:ea typeface="BIZ UDPゴシック" panose="020B0400000000000000" pitchFamily="50" charset="-128"/>
              </a:rPr>
              <a:t>・　受注時に在庫がなく、失注する件数を</a:t>
            </a:r>
            <a:r>
              <a:rPr lang="en-US" altLang="ja-JP" sz="2000">
                <a:latin typeface="BIZ UDPゴシック" panose="020B0400000000000000" pitchFamily="50" charset="-128"/>
                <a:ea typeface="BIZ UDPゴシック" panose="020B0400000000000000" pitchFamily="50" charset="-128"/>
              </a:rPr>
              <a:t>20%</a:t>
            </a:r>
            <a:r>
              <a:rPr lang="ja-JP" altLang="en-US" sz="2000">
                <a:latin typeface="BIZ UDPゴシック" panose="020B0400000000000000" pitchFamily="50" charset="-128"/>
                <a:ea typeface="BIZ UDPゴシック" panose="020B0400000000000000" pitchFamily="50" charset="-128"/>
              </a:rPr>
              <a:t>削減する</a:t>
            </a:r>
            <a:endParaRPr lang="en-US" altLang="ja-JP" sz="2000">
              <a:latin typeface="BIZ UDPゴシック" panose="020B0400000000000000" pitchFamily="50" charset="-128"/>
              <a:ea typeface="BIZ UDPゴシック" panose="020B0400000000000000" pitchFamily="50" charset="-128"/>
            </a:endParaRPr>
          </a:p>
          <a:p>
            <a:pPr marL="0" indent="0">
              <a:lnSpc>
                <a:spcPts val="2600"/>
              </a:lnSpc>
              <a:spcBef>
                <a:spcPts val="600"/>
              </a:spcBef>
              <a:buFont typeface="Arial" panose="020B0604020202020204" pitchFamily="34" charset="0"/>
              <a:buNone/>
            </a:pPr>
            <a:r>
              <a:rPr lang="ja-JP" altLang="en-US" sz="2000">
                <a:latin typeface="BIZ UDPゴシック" panose="020B0400000000000000" pitchFamily="50" charset="-128"/>
                <a:ea typeface="BIZ UDPゴシック" panose="020B0400000000000000" pitchFamily="50" charset="-128"/>
              </a:rPr>
              <a:t>⑤　デジタル化による定型業務の工数削減</a:t>
            </a:r>
            <a:endParaRPr lang="en-US" altLang="ja-JP" sz="2000">
              <a:latin typeface="BIZ UDPゴシック" panose="020B0400000000000000" pitchFamily="50" charset="-128"/>
              <a:ea typeface="BIZ UDPゴシック" panose="020B0400000000000000" pitchFamily="50" charset="-128"/>
            </a:endParaRPr>
          </a:p>
          <a:p>
            <a:pPr marL="0" indent="0">
              <a:lnSpc>
                <a:spcPts val="2600"/>
              </a:lnSpc>
              <a:spcBef>
                <a:spcPts val="600"/>
              </a:spcBef>
              <a:buFont typeface="Arial" panose="020B0604020202020204" pitchFamily="34" charset="0"/>
              <a:buNone/>
            </a:pPr>
            <a:r>
              <a:rPr lang="en-US" altLang="ja-JP" sz="2000">
                <a:latin typeface="BIZ UDPゴシック" panose="020B0400000000000000" pitchFamily="50" charset="-128"/>
                <a:ea typeface="BIZ UDPゴシック" panose="020B0400000000000000" pitchFamily="50" charset="-128"/>
              </a:rPr>
              <a:t>	</a:t>
            </a:r>
            <a:r>
              <a:rPr lang="ja-JP" altLang="en-US" sz="2000">
                <a:latin typeface="BIZ UDPゴシック" panose="020B0400000000000000" pitchFamily="50" charset="-128"/>
                <a:ea typeface="BIZ UDPゴシック" panose="020B0400000000000000" pitchFamily="50" charset="-128"/>
              </a:rPr>
              <a:t>・　年間</a:t>
            </a:r>
            <a:r>
              <a:rPr lang="en-US" altLang="ja-JP" sz="2000">
                <a:latin typeface="BIZ UDPゴシック" panose="020B0400000000000000" pitchFamily="50" charset="-128"/>
                <a:ea typeface="BIZ UDPゴシック" panose="020B0400000000000000" pitchFamily="50" charset="-128"/>
              </a:rPr>
              <a:t>100</a:t>
            </a:r>
            <a:r>
              <a:rPr lang="ja-JP" altLang="en-US" sz="2000">
                <a:latin typeface="BIZ UDPゴシック" panose="020B0400000000000000" pitchFamily="50" charset="-128"/>
                <a:ea typeface="BIZ UDPゴシック" panose="020B0400000000000000" pitchFamily="50" charset="-128"/>
              </a:rPr>
              <a:t>時間削減</a:t>
            </a:r>
            <a:endParaRPr lang="en-US" altLang="ja-JP" sz="2000">
              <a:latin typeface="BIZ UDPゴシック" panose="020B0400000000000000" pitchFamily="50" charset="-128"/>
              <a:ea typeface="BIZ UDPゴシック" panose="020B0400000000000000" pitchFamily="50" charset="-128"/>
            </a:endParaRPr>
          </a:p>
          <a:p>
            <a:pPr marL="0" indent="0">
              <a:lnSpc>
                <a:spcPts val="2600"/>
              </a:lnSpc>
              <a:spcBef>
                <a:spcPts val="600"/>
              </a:spcBef>
              <a:buNone/>
            </a:pPr>
            <a:r>
              <a:rPr lang="ja-JP" altLang="en-US" sz="2000">
                <a:latin typeface="BIZ UDPゴシック" panose="020B0400000000000000" pitchFamily="50" charset="-128"/>
                <a:ea typeface="BIZ UDPゴシック" panose="020B0400000000000000" pitchFamily="50" charset="-128"/>
              </a:rPr>
              <a:t>⑥　</a:t>
            </a:r>
            <a:r>
              <a:rPr lang="en-US" altLang="ja-JP" sz="2000">
                <a:latin typeface="BIZ UDPゴシック" panose="020B0400000000000000" pitchFamily="50" charset="-128"/>
                <a:ea typeface="BIZ UDPゴシック" panose="020B0400000000000000" pitchFamily="50" charset="-128"/>
              </a:rPr>
              <a:t>DX</a:t>
            </a:r>
            <a:r>
              <a:rPr lang="ja-JP" altLang="en-US" sz="2000">
                <a:latin typeface="BIZ UDPゴシック" panose="020B0400000000000000" pitchFamily="50" charset="-128"/>
                <a:ea typeface="BIZ UDPゴシック" panose="020B0400000000000000" pitchFamily="50" charset="-128"/>
              </a:rPr>
              <a:t>人財育成（データ分析、アプリ・システムの要件定義）</a:t>
            </a:r>
            <a:endParaRPr lang="en-US" altLang="ja-JP" sz="2000">
              <a:latin typeface="BIZ UDPゴシック" panose="020B0400000000000000" pitchFamily="50" charset="-128"/>
              <a:ea typeface="BIZ UDPゴシック" panose="020B0400000000000000" pitchFamily="50" charset="-128"/>
            </a:endParaRPr>
          </a:p>
          <a:p>
            <a:pPr marL="0" indent="0">
              <a:lnSpc>
                <a:spcPts val="2600"/>
              </a:lnSpc>
              <a:spcBef>
                <a:spcPts val="600"/>
              </a:spcBef>
              <a:buNone/>
            </a:pPr>
            <a:r>
              <a:rPr lang="en-US" altLang="ja-JP" sz="2000">
                <a:latin typeface="BIZ UDPゴシック" panose="020B0400000000000000" pitchFamily="50" charset="-128"/>
                <a:ea typeface="BIZ UDPゴシック" panose="020B0400000000000000" pitchFamily="50" charset="-128"/>
              </a:rPr>
              <a:t>	</a:t>
            </a:r>
            <a:r>
              <a:rPr lang="ja-JP" altLang="en-US" sz="2000">
                <a:latin typeface="BIZ UDPゴシック" panose="020B0400000000000000" pitchFamily="50" charset="-128"/>
                <a:ea typeface="BIZ UDPゴシック" panose="020B0400000000000000" pitchFamily="50" charset="-128"/>
              </a:rPr>
              <a:t>・　年間</a:t>
            </a:r>
            <a:r>
              <a:rPr lang="en-US" altLang="ja-JP" sz="2000">
                <a:latin typeface="BIZ UDPゴシック" panose="020B0400000000000000" pitchFamily="50" charset="-128"/>
                <a:ea typeface="BIZ UDPゴシック" panose="020B0400000000000000" pitchFamily="50" charset="-128"/>
              </a:rPr>
              <a:t>2</a:t>
            </a:r>
            <a:r>
              <a:rPr lang="ja-JP" altLang="en-US" sz="2000">
                <a:latin typeface="BIZ UDPゴシック" panose="020B0400000000000000" pitchFamily="50" charset="-128"/>
                <a:ea typeface="BIZ UDPゴシック" panose="020B0400000000000000" pitchFamily="50" charset="-128"/>
              </a:rPr>
              <a:t>名増加</a:t>
            </a:r>
            <a:endParaRPr lang="en-US" altLang="ja-JP" sz="2000">
              <a:latin typeface="BIZ UDPゴシック" panose="020B0400000000000000" pitchFamily="50" charset="-128"/>
              <a:ea typeface="BIZ UDPゴシック" panose="020B0400000000000000" pitchFamily="50" charset="-128"/>
            </a:endParaRPr>
          </a:p>
          <a:p>
            <a:pPr marL="0" indent="0">
              <a:lnSpc>
                <a:spcPts val="2600"/>
              </a:lnSpc>
              <a:spcBef>
                <a:spcPts val="600"/>
              </a:spcBef>
              <a:buFont typeface="Arial" panose="020B0604020202020204" pitchFamily="34" charset="0"/>
              <a:buNone/>
            </a:pPr>
            <a:endParaRPr lang="en-US" altLang="ja-JP" sz="2200"/>
          </a:p>
          <a:p>
            <a:pPr marL="0" indent="0">
              <a:spcBef>
                <a:spcPts val="600"/>
              </a:spcBef>
              <a:buFont typeface="Arial" panose="020B0604020202020204" pitchFamily="34" charset="0"/>
              <a:buNone/>
            </a:pPr>
            <a:endParaRPr lang="ja-JP" altLang="en-US" sz="2200">
              <a:latin typeface="BIZ UDPゴシック" panose="020B0400000000000000" pitchFamily="50" charset="-128"/>
              <a:ea typeface="BIZ UDPゴシック" panose="020B0400000000000000" pitchFamily="50" charset="-128"/>
            </a:endParaRPr>
          </a:p>
        </p:txBody>
      </p:sp>
      <p:sp>
        <p:nvSpPr>
          <p:cNvPr id="4" name="スライド番号プレースホルダー 3">
            <a:extLst>
              <a:ext uri="{FF2B5EF4-FFF2-40B4-BE49-F238E27FC236}">
                <a16:creationId xmlns:a16="http://schemas.microsoft.com/office/drawing/2014/main" id="{BE1A05AA-3C1E-7240-9E52-8115D2DF1436}"/>
              </a:ext>
            </a:extLst>
          </p:cNvPr>
          <p:cNvSpPr>
            <a:spLocks noGrp="1"/>
          </p:cNvSpPr>
          <p:nvPr>
            <p:ph type="sldNum" sz="quarter" idx="12"/>
          </p:nvPr>
        </p:nvSpPr>
        <p:spPr>
          <a:xfrm>
            <a:off x="10590212" y="6248400"/>
            <a:ext cx="1185039" cy="365125"/>
          </a:xfrm>
        </p:spPr>
        <p:txBody>
          <a:bodyPr/>
          <a:lstStyle/>
          <a:p>
            <a:fld id="{0A598AA7-80A8-457C-9B78-5EBD5E8EF24D}" type="slidenum">
              <a:rPr kumimoji="1" lang="ja-JP" altLang="en-US" sz="1400" smtClean="0">
                <a:solidFill>
                  <a:schemeClr val="tx1"/>
                </a:solidFill>
                <a:latin typeface="BIZ UDPゴシック" panose="020B0400000000000000" pitchFamily="50" charset="-128"/>
                <a:ea typeface="BIZ UDPゴシック" panose="020B0400000000000000" pitchFamily="50" charset="-128"/>
              </a:rPr>
              <a:t>13</a:t>
            </a:fld>
            <a:endParaRPr kumimoji="1" lang="ja-JP" altLang="en-US" sz="1400">
              <a:solidFill>
                <a:schemeClr val="tx1"/>
              </a:solidFill>
              <a:latin typeface="BIZ UDPゴシック" panose="020B0400000000000000" pitchFamily="50" charset="-128"/>
              <a:ea typeface="BIZ UDPゴシック" panose="020B0400000000000000" pitchFamily="50" charset="-128"/>
            </a:endParaRPr>
          </a:p>
        </p:txBody>
      </p:sp>
      <p:sp>
        <p:nvSpPr>
          <p:cNvPr id="5" name="テキスト ボックス 4">
            <a:extLst>
              <a:ext uri="{FF2B5EF4-FFF2-40B4-BE49-F238E27FC236}">
                <a16:creationId xmlns:a16="http://schemas.microsoft.com/office/drawing/2014/main" id="{AF111407-7862-F993-3AF7-F5C3270261DA}"/>
              </a:ext>
            </a:extLst>
          </p:cNvPr>
          <p:cNvSpPr txBox="1"/>
          <p:nvPr/>
        </p:nvSpPr>
        <p:spPr>
          <a:xfrm>
            <a:off x="944852" y="421837"/>
            <a:ext cx="10302295" cy="553998"/>
          </a:xfrm>
          <a:prstGeom prst="rect">
            <a:avLst/>
          </a:prstGeom>
          <a:noFill/>
        </p:spPr>
        <p:txBody>
          <a:bodyPr wrap="square" rtlCol="0">
            <a:spAutoFit/>
          </a:bodyPr>
          <a:lstStyle/>
          <a:p>
            <a:r>
              <a:rPr lang="ja-JP" altLang="en-US" sz="3000">
                <a:latin typeface="BIZ UDPゴシック" panose="020B0400000000000000" pitchFamily="50" charset="-128"/>
                <a:ea typeface="BIZ UDPゴシック" panose="020B0400000000000000" pitchFamily="50" charset="-128"/>
              </a:rPr>
              <a:t>４．成果と重要な成果指標</a:t>
            </a:r>
          </a:p>
        </p:txBody>
      </p:sp>
    </p:spTree>
    <p:extLst>
      <p:ext uri="{BB962C8B-B14F-4D97-AF65-F5344CB8AC3E}">
        <p14:creationId xmlns:p14="http://schemas.microsoft.com/office/powerpoint/2010/main" val="977769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2">
            <a:extLst>
              <a:ext uri="{FF2B5EF4-FFF2-40B4-BE49-F238E27FC236}">
                <a16:creationId xmlns:a16="http://schemas.microsoft.com/office/drawing/2014/main" id="{A73760C5-3F13-CDD9-DE8E-53C80677B8F2}"/>
              </a:ext>
            </a:extLst>
          </p:cNvPr>
          <p:cNvSpPr txBox="1">
            <a:spLocks/>
          </p:cNvSpPr>
          <p:nvPr/>
        </p:nvSpPr>
        <p:spPr>
          <a:xfrm>
            <a:off x="962094" y="1624782"/>
            <a:ext cx="10843548" cy="4623617"/>
          </a:xfrm>
          <a:prstGeom prst="rect">
            <a:avLst/>
          </a:prstGeom>
        </p:spPr>
        <p:txBody>
          <a:bodyPr anchor="t">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nSpc>
                <a:spcPct val="120000"/>
              </a:lnSpc>
              <a:buFont typeface="Wingdings" panose="05000000000000000000" pitchFamily="2" charset="2"/>
              <a:buChar char="ü"/>
            </a:pPr>
            <a:r>
              <a:rPr lang="ja-JP" altLang="en-US">
                <a:latin typeface="BIZ UDPゴシック" panose="020B0400000000000000" pitchFamily="50" charset="-128"/>
                <a:ea typeface="BIZ UDPゴシック" panose="020B0400000000000000" pitchFamily="50" charset="-128"/>
              </a:rPr>
              <a:t>顧客が</a:t>
            </a:r>
            <a:r>
              <a:rPr lang="en-US" altLang="ja-JP">
                <a:latin typeface="BIZ UDPゴシック" panose="020B0400000000000000" pitchFamily="50" charset="-128"/>
                <a:ea typeface="BIZ UDPゴシック" panose="020B0400000000000000" pitchFamily="50" charset="-128"/>
              </a:rPr>
              <a:t>5</a:t>
            </a:r>
            <a:r>
              <a:rPr lang="ja-JP" altLang="en-US">
                <a:latin typeface="BIZ UDPゴシック" panose="020B0400000000000000" pitchFamily="50" charset="-128"/>
                <a:ea typeface="BIZ UDPゴシック" panose="020B0400000000000000" pitchFamily="50" charset="-128"/>
              </a:rPr>
              <a:t>分で見積と設置図を入手できる</a:t>
            </a:r>
            <a:r>
              <a:rPr lang="en-US" altLang="ja-JP">
                <a:latin typeface="BIZ UDPゴシック" panose="020B0400000000000000" pitchFamily="50" charset="-128"/>
                <a:ea typeface="BIZ UDPゴシック" panose="020B0400000000000000" pitchFamily="50" charset="-128"/>
              </a:rPr>
              <a:t>Web</a:t>
            </a:r>
            <a:r>
              <a:rPr lang="ja-JP" altLang="en-US">
                <a:latin typeface="BIZ UDPゴシック" panose="020B0400000000000000" pitchFamily="50" charset="-128"/>
                <a:ea typeface="BIZ UDPゴシック" panose="020B0400000000000000" pitchFamily="50" charset="-128"/>
              </a:rPr>
              <a:t>システムの構築</a:t>
            </a:r>
            <a:endParaRPr lang="en-US" altLang="ja-JP">
              <a:latin typeface="BIZ UDPゴシック" panose="020B0400000000000000" pitchFamily="50" charset="-128"/>
              <a:ea typeface="BIZ UDPゴシック" panose="020B0400000000000000" pitchFamily="50" charset="-128"/>
            </a:endParaRPr>
          </a:p>
          <a:p>
            <a:pPr>
              <a:lnSpc>
                <a:spcPct val="120000"/>
              </a:lnSpc>
              <a:buFont typeface="Wingdings" panose="05000000000000000000" pitchFamily="2" charset="2"/>
              <a:buChar char="ü"/>
            </a:pPr>
            <a:r>
              <a:rPr lang="ja-JP" altLang="en-US">
                <a:latin typeface="BIZ UDPゴシック" panose="020B0400000000000000" pitchFamily="50" charset="-128"/>
                <a:ea typeface="BIZ UDPゴシック" panose="020B0400000000000000" pitchFamily="50" charset="-128"/>
              </a:rPr>
              <a:t>顧客への当社製品情報（製品図面、品質データ）提供サイトの構築</a:t>
            </a:r>
            <a:endParaRPr lang="en-US" altLang="ja-JP">
              <a:latin typeface="BIZ UDPゴシック" panose="020B0400000000000000" pitchFamily="50" charset="-128"/>
              <a:ea typeface="BIZ UDPゴシック" panose="020B0400000000000000" pitchFamily="50" charset="-128"/>
            </a:endParaRPr>
          </a:p>
          <a:p>
            <a:pPr>
              <a:lnSpc>
                <a:spcPct val="120000"/>
              </a:lnSpc>
              <a:buFont typeface="Wingdings" panose="05000000000000000000" pitchFamily="2" charset="2"/>
              <a:buChar char="ü"/>
            </a:pPr>
            <a:r>
              <a:rPr lang="en-US" altLang="ja-JP">
                <a:latin typeface="BIZ UDPゴシック" panose="020B0400000000000000" pitchFamily="50" charset="-128"/>
                <a:ea typeface="BIZ UDPゴシック" panose="020B0400000000000000" pitchFamily="50" charset="-128"/>
              </a:rPr>
              <a:t>CAD</a:t>
            </a:r>
            <a:r>
              <a:rPr lang="ja-JP" altLang="en-US">
                <a:latin typeface="BIZ UDPゴシック" panose="020B0400000000000000" pitchFamily="50" charset="-128"/>
                <a:ea typeface="BIZ UDPゴシック" panose="020B0400000000000000" pitchFamily="50" charset="-128"/>
              </a:rPr>
              <a:t>、</a:t>
            </a:r>
            <a:r>
              <a:rPr lang="en-US" altLang="ja-JP">
                <a:latin typeface="BIZ UDPゴシック" panose="020B0400000000000000" pitchFamily="50" charset="-128"/>
                <a:ea typeface="BIZ UDPゴシック" panose="020B0400000000000000" pitchFamily="50" charset="-128"/>
              </a:rPr>
              <a:t>3D</a:t>
            </a:r>
            <a:r>
              <a:rPr lang="ja-JP" altLang="en-US">
                <a:latin typeface="BIZ UDPゴシック" panose="020B0400000000000000" pitchFamily="50" charset="-128"/>
                <a:ea typeface="BIZ UDPゴシック" panose="020B0400000000000000" pitchFamily="50" charset="-128"/>
              </a:rPr>
              <a:t>プリンタ、</a:t>
            </a:r>
            <a:r>
              <a:rPr lang="en-US" altLang="ja-JP">
                <a:latin typeface="BIZ UDPゴシック" panose="020B0400000000000000" pitchFamily="50" charset="-128"/>
                <a:ea typeface="BIZ UDPゴシック" panose="020B0400000000000000" pitchFamily="50" charset="-128"/>
              </a:rPr>
              <a:t>CAE</a:t>
            </a:r>
            <a:r>
              <a:rPr lang="ja-JP" altLang="en-US">
                <a:latin typeface="BIZ UDPゴシック" panose="020B0400000000000000" pitchFamily="50" charset="-128"/>
                <a:ea typeface="BIZ UDPゴシック" panose="020B0400000000000000" pitchFamily="50" charset="-128"/>
              </a:rPr>
              <a:t>、</a:t>
            </a:r>
            <a:r>
              <a:rPr lang="en-US" altLang="ja-JP">
                <a:latin typeface="BIZ UDPゴシック" panose="020B0400000000000000" pitchFamily="50" charset="-128"/>
                <a:ea typeface="BIZ UDPゴシック" panose="020B0400000000000000" pitchFamily="50" charset="-128"/>
              </a:rPr>
              <a:t>3D</a:t>
            </a:r>
            <a:r>
              <a:rPr lang="ja-JP" altLang="en-US">
                <a:latin typeface="BIZ UDPゴシック" panose="020B0400000000000000" pitchFamily="50" charset="-128"/>
                <a:ea typeface="BIZ UDPゴシック" panose="020B0400000000000000" pitchFamily="50" charset="-128"/>
              </a:rPr>
              <a:t>スキャナなど設計ツール導入による製品開発リードタイム短縮</a:t>
            </a:r>
            <a:endParaRPr lang="en-US" altLang="ja-JP">
              <a:latin typeface="BIZ UDPゴシック" panose="020B0400000000000000" pitchFamily="50" charset="-128"/>
              <a:ea typeface="BIZ UDPゴシック" panose="020B0400000000000000" pitchFamily="50" charset="-128"/>
            </a:endParaRPr>
          </a:p>
          <a:p>
            <a:pPr>
              <a:lnSpc>
                <a:spcPct val="120000"/>
              </a:lnSpc>
              <a:buFont typeface="Wingdings" panose="05000000000000000000" pitchFamily="2" charset="2"/>
              <a:buChar char="ü"/>
            </a:pPr>
            <a:r>
              <a:rPr lang="ja-JP" altLang="en-US">
                <a:latin typeface="BIZ UDPゴシック" panose="020B0400000000000000" pitchFamily="50" charset="-128"/>
                <a:ea typeface="BIZ UDPゴシック" panose="020B0400000000000000" pitchFamily="50" charset="-128"/>
              </a:rPr>
              <a:t>基幹システムの継続的な改善により、受注から出荷、売上から請求入金までシームレスに連携</a:t>
            </a:r>
            <a:endParaRPr lang="en-US" altLang="ja-JP">
              <a:latin typeface="BIZ UDPゴシック" panose="020B0400000000000000" pitchFamily="50" charset="-128"/>
              <a:ea typeface="BIZ UDPゴシック" panose="020B0400000000000000" pitchFamily="50" charset="-128"/>
            </a:endParaRPr>
          </a:p>
          <a:p>
            <a:pPr>
              <a:lnSpc>
                <a:spcPct val="120000"/>
              </a:lnSpc>
              <a:buFont typeface="Wingdings" panose="05000000000000000000" pitchFamily="2" charset="2"/>
              <a:buChar char="ü"/>
            </a:pPr>
            <a:r>
              <a:rPr lang="ja-JP" altLang="en-US">
                <a:latin typeface="BIZ UDPゴシック" panose="020B0400000000000000" pitchFamily="50" charset="-128"/>
                <a:ea typeface="BIZ UDPゴシック" panose="020B0400000000000000" pitchFamily="50" charset="-128"/>
              </a:rPr>
              <a:t>スケジューラシステムによる生産計画の自動化</a:t>
            </a:r>
            <a:endParaRPr lang="en-US" altLang="ja-JP">
              <a:latin typeface="BIZ UDPゴシック" panose="020B0400000000000000" pitchFamily="50" charset="-128"/>
              <a:ea typeface="BIZ UDPゴシック" panose="020B0400000000000000" pitchFamily="50" charset="-128"/>
            </a:endParaRPr>
          </a:p>
          <a:p>
            <a:pPr>
              <a:lnSpc>
                <a:spcPct val="120000"/>
              </a:lnSpc>
              <a:buFont typeface="Wingdings" panose="05000000000000000000" pitchFamily="2" charset="2"/>
              <a:buChar char="ü"/>
            </a:pPr>
            <a:r>
              <a:rPr lang="ja-JP" altLang="en-US">
                <a:latin typeface="BIZ UDPゴシック" panose="020B0400000000000000" pitchFamily="50" charset="-128"/>
                <a:ea typeface="BIZ UDPゴシック" panose="020B0400000000000000" pitchFamily="50" charset="-128"/>
              </a:rPr>
              <a:t>調達効率を高めるための取引先との</a:t>
            </a:r>
            <a:r>
              <a:rPr lang="en-US" altLang="ja-JP">
                <a:latin typeface="BIZ UDPゴシック" panose="020B0400000000000000" pitchFamily="50" charset="-128"/>
                <a:ea typeface="BIZ UDPゴシック" panose="020B0400000000000000" pitchFamily="50" charset="-128"/>
              </a:rPr>
              <a:t>EDI</a:t>
            </a:r>
            <a:r>
              <a:rPr lang="ja-JP" altLang="en-US">
                <a:latin typeface="BIZ UDPゴシック" panose="020B0400000000000000" pitchFamily="50" charset="-128"/>
                <a:ea typeface="BIZ UDPゴシック" panose="020B0400000000000000" pitchFamily="50" charset="-128"/>
              </a:rPr>
              <a:t>システム構築</a:t>
            </a:r>
            <a:endParaRPr lang="en-US" altLang="ja-JP">
              <a:latin typeface="BIZ UDPゴシック" panose="020B0400000000000000" pitchFamily="50" charset="-128"/>
              <a:ea typeface="BIZ UDPゴシック" panose="020B0400000000000000" pitchFamily="50" charset="-128"/>
            </a:endParaRPr>
          </a:p>
          <a:p>
            <a:pPr>
              <a:lnSpc>
                <a:spcPct val="120000"/>
              </a:lnSpc>
              <a:buFont typeface="Wingdings" panose="05000000000000000000" pitchFamily="2" charset="2"/>
              <a:buChar char="ü"/>
            </a:pPr>
            <a:r>
              <a:rPr lang="ja-JP" altLang="en-US">
                <a:latin typeface="BIZ UDPゴシック" panose="020B0400000000000000" pitchFamily="50" charset="-128"/>
                <a:ea typeface="BIZ UDPゴシック" panose="020B0400000000000000" pitchFamily="50" charset="-128"/>
              </a:rPr>
              <a:t>時間当たりの出荷数データを分析した出荷ピークの負荷分散</a:t>
            </a:r>
            <a:endParaRPr lang="en-US" altLang="ja-JP">
              <a:latin typeface="BIZ UDPゴシック" panose="020B0400000000000000" pitchFamily="50" charset="-128"/>
              <a:ea typeface="BIZ UDPゴシック" panose="020B0400000000000000" pitchFamily="50" charset="-128"/>
            </a:endParaRPr>
          </a:p>
          <a:p>
            <a:pPr>
              <a:lnSpc>
                <a:spcPct val="120000"/>
              </a:lnSpc>
              <a:buFont typeface="Wingdings" panose="05000000000000000000" pitchFamily="2" charset="2"/>
              <a:buChar char="ü"/>
            </a:pPr>
            <a:r>
              <a:rPr lang="en-US" altLang="ja-JP">
                <a:latin typeface="BIZ UDPゴシック" panose="020B0400000000000000" pitchFamily="50" charset="-128"/>
                <a:ea typeface="BIZ UDPゴシック" panose="020B0400000000000000" pitchFamily="50" charset="-128"/>
              </a:rPr>
              <a:t>RPA</a:t>
            </a:r>
            <a:r>
              <a:rPr lang="ja-JP" altLang="en-US">
                <a:latin typeface="BIZ UDPゴシック" panose="020B0400000000000000" pitchFamily="50" charset="-128"/>
                <a:ea typeface="BIZ UDPゴシック" panose="020B0400000000000000" pitchFamily="50" charset="-128"/>
              </a:rPr>
              <a:t>活用による事務作業の自動化、効率化</a:t>
            </a:r>
            <a:endParaRPr lang="en-US" altLang="ja-JP">
              <a:latin typeface="BIZ UDPゴシック" panose="020B0400000000000000" pitchFamily="50" charset="-128"/>
              <a:ea typeface="BIZ UDPゴシック" panose="020B0400000000000000" pitchFamily="50" charset="-128"/>
            </a:endParaRPr>
          </a:p>
          <a:p>
            <a:pPr>
              <a:lnSpc>
                <a:spcPct val="120000"/>
              </a:lnSpc>
              <a:buFont typeface="Wingdings" panose="05000000000000000000" pitchFamily="2" charset="2"/>
              <a:buChar char="ü"/>
            </a:pPr>
            <a:r>
              <a:rPr lang="ja-JP" altLang="en-US">
                <a:latin typeface="BIZ UDPゴシック" panose="020B0400000000000000" pitchFamily="50" charset="-128"/>
                <a:ea typeface="BIZ UDPゴシック" panose="020B0400000000000000" pitchFamily="50" charset="-128"/>
              </a:rPr>
              <a:t>品質検査、経費精算、設計図面など全社的なペーパーレス化の推進</a:t>
            </a:r>
            <a:endParaRPr lang="en-US" altLang="ja-JP">
              <a:latin typeface="BIZ UDPゴシック" panose="020B0400000000000000" pitchFamily="50" charset="-128"/>
              <a:ea typeface="BIZ UDPゴシック" panose="020B0400000000000000" pitchFamily="50" charset="-128"/>
            </a:endParaRPr>
          </a:p>
          <a:p>
            <a:pPr>
              <a:lnSpc>
                <a:spcPct val="120000"/>
              </a:lnSpc>
              <a:buFont typeface="Wingdings" panose="05000000000000000000" pitchFamily="2" charset="2"/>
              <a:buChar char="ü"/>
            </a:pPr>
            <a:r>
              <a:rPr lang="ja-JP" altLang="en-US">
                <a:latin typeface="BIZ UDPゴシック" panose="020B0400000000000000" pitchFamily="50" charset="-128"/>
                <a:ea typeface="BIZ UDPゴシック" panose="020B0400000000000000" pitchFamily="50" charset="-128"/>
              </a:rPr>
              <a:t>製造組立作業のロボット化</a:t>
            </a:r>
            <a:endParaRPr lang="en-US" altLang="ja-JP">
              <a:latin typeface="BIZ UDPゴシック" panose="020B0400000000000000" pitchFamily="50" charset="-128"/>
              <a:ea typeface="BIZ UDPゴシック" panose="020B0400000000000000" pitchFamily="50" charset="-128"/>
            </a:endParaRPr>
          </a:p>
          <a:p>
            <a:pPr>
              <a:lnSpc>
                <a:spcPct val="120000"/>
              </a:lnSpc>
              <a:buFont typeface="Wingdings" panose="05000000000000000000" pitchFamily="2" charset="2"/>
              <a:buChar char="ü"/>
            </a:pPr>
            <a:r>
              <a:rPr lang="ja-JP" altLang="en-US">
                <a:latin typeface="BIZ UDPゴシック" panose="020B0400000000000000" pitchFamily="50" charset="-128"/>
                <a:ea typeface="BIZ UDPゴシック" panose="020B0400000000000000" pitchFamily="50" charset="-128"/>
              </a:rPr>
              <a:t>カメラで作業状況を見える化し、負荷に応じて応援できる体制を構築</a:t>
            </a:r>
            <a:endParaRPr lang="en-US" altLang="ja-JP">
              <a:latin typeface="BIZ UDPゴシック" panose="020B0400000000000000" pitchFamily="50" charset="-128"/>
              <a:ea typeface="BIZ UDPゴシック" panose="020B0400000000000000" pitchFamily="50" charset="-128"/>
            </a:endParaRPr>
          </a:p>
          <a:p>
            <a:pPr>
              <a:lnSpc>
                <a:spcPct val="120000"/>
              </a:lnSpc>
              <a:buFont typeface="Wingdings" panose="05000000000000000000" pitchFamily="2" charset="2"/>
              <a:buChar char="ü"/>
            </a:pPr>
            <a:r>
              <a:rPr lang="ja-JP" altLang="en-US">
                <a:latin typeface="BIZ UDPゴシック" panose="020B0400000000000000" pitchFamily="50" charset="-128"/>
                <a:ea typeface="BIZ UDPゴシック" panose="020B0400000000000000" pitchFamily="50" charset="-128"/>
              </a:rPr>
              <a:t>グループウェア</a:t>
            </a:r>
            <a:r>
              <a:rPr lang="en-US" altLang="ja-JP">
                <a:latin typeface="BIZ UDPゴシック" panose="020B0400000000000000" pitchFamily="50" charset="-128"/>
                <a:ea typeface="BIZ UDPゴシック" panose="020B0400000000000000" pitchFamily="50" charset="-128"/>
              </a:rPr>
              <a:t>(Microsoft365)</a:t>
            </a:r>
            <a:r>
              <a:rPr lang="ja-JP" altLang="en-US">
                <a:latin typeface="BIZ UDPゴシック" panose="020B0400000000000000" pitchFamily="50" charset="-128"/>
                <a:ea typeface="BIZ UDPゴシック" panose="020B0400000000000000" pitchFamily="50" charset="-128"/>
              </a:rPr>
              <a:t>を活用した情報共有とチーム作業の効率化</a:t>
            </a:r>
            <a:endParaRPr lang="en-US" altLang="ja-JP">
              <a:latin typeface="BIZ UDPゴシック" panose="020B0400000000000000" pitchFamily="50" charset="-128"/>
              <a:ea typeface="BIZ UDPゴシック" panose="020B0400000000000000" pitchFamily="50" charset="-128"/>
            </a:endParaRPr>
          </a:p>
        </p:txBody>
      </p:sp>
      <p:sp>
        <p:nvSpPr>
          <p:cNvPr id="4" name="スライド番号プレースホルダー 3">
            <a:extLst>
              <a:ext uri="{FF2B5EF4-FFF2-40B4-BE49-F238E27FC236}">
                <a16:creationId xmlns:a16="http://schemas.microsoft.com/office/drawing/2014/main" id="{31DAB5D9-A6E5-3755-0B92-6F3405ED204D}"/>
              </a:ext>
            </a:extLst>
          </p:cNvPr>
          <p:cNvSpPr>
            <a:spLocks noGrp="1"/>
          </p:cNvSpPr>
          <p:nvPr>
            <p:ph type="sldNum" sz="quarter" idx="12"/>
          </p:nvPr>
        </p:nvSpPr>
        <p:spPr>
          <a:xfrm>
            <a:off x="10590212" y="6248400"/>
            <a:ext cx="1185039" cy="365125"/>
          </a:xfrm>
        </p:spPr>
        <p:txBody>
          <a:bodyPr/>
          <a:lstStyle/>
          <a:p>
            <a:fld id="{0A598AA7-80A8-457C-9B78-5EBD5E8EF24D}" type="slidenum">
              <a:rPr kumimoji="1" lang="ja-JP" altLang="en-US" sz="1400" smtClean="0">
                <a:solidFill>
                  <a:schemeClr val="tx1"/>
                </a:solidFill>
                <a:latin typeface="BIZ UDPゴシック" panose="020B0400000000000000" pitchFamily="50" charset="-128"/>
                <a:ea typeface="BIZ UDPゴシック" panose="020B0400000000000000" pitchFamily="50" charset="-128"/>
              </a:rPr>
              <a:t>14</a:t>
            </a:fld>
            <a:endParaRPr kumimoji="1" lang="ja-JP" altLang="en-US" sz="1400">
              <a:solidFill>
                <a:schemeClr val="tx1"/>
              </a:solidFill>
              <a:latin typeface="BIZ UDPゴシック" panose="020B0400000000000000" pitchFamily="50" charset="-128"/>
              <a:ea typeface="BIZ UDPゴシック" panose="020B0400000000000000" pitchFamily="50" charset="-128"/>
            </a:endParaRPr>
          </a:p>
        </p:txBody>
      </p:sp>
      <p:sp>
        <p:nvSpPr>
          <p:cNvPr id="5" name="テキスト ボックス 4">
            <a:extLst>
              <a:ext uri="{FF2B5EF4-FFF2-40B4-BE49-F238E27FC236}">
                <a16:creationId xmlns:a16="http://schemas.microsoft.com/office/drawing/2014/main" id="{3F8FACCD-98DF-80A4-55C6-74E84763D680}"/>
              </a:ext>
            </a:extLst>
          </p:cNvPr>
          <p:cNvSpPr txBox="1"/>
          <p:nvPr/>
        </p:nvSpPr>
        <p:spPr>
          <a:xfrm>
            <a:off x="944852" y="421837"/>
            <a:ext cx="10302295" cy="553998"/>
          </a:xfrm>
          <a:prstGeom prst="rect">
            <a:avLst/>
          </a:prstGeom>
          <a:noFill/>
        </p:spPr>
        <p:txBody>
          <a:bodyPr wrap="square" rtlCol="0">
            <a:spAutoFit/>
          </a:bodyPr>
          <a:lstStyle/>
          <a:p>
            <a:r>
              <a:rPr lang="ja-JP" altLang="en-US" sz="3000">
                <a:latin typeface="BIZ UDPゴシック" panose="020B0400000000000000" pitchFamily="50" charset="-128"/>
                <a:ea typeface="BIZ UDPゴシック" panose="020B0400000000000000" pitchFamily="50" charset="-128"/>
              </a:rPr>
              <a:t>４．成果と重要な成果指標</a:t>
            </a:r>
          </a:p>
        </p:txBody>
      </p:sp>
      <p:sp>
        <p:nvSpPr>
          <p:cNvPr id="7" name="テキスト ボックス 6">
            <a:extLst>
              <a:ext uri="{FF2B5EF4-FFF2-40B4-BE49-F238E27FC236}">
                <a16:creationId xmlns:a16="http://schemas.microsoft.com/office/drawing/2014/main" id="{D3ABFE8B-4E8A-BBB9-6E73-9E098F0FDBF8}"/>
              </a:ext>
            </a:extLst>
          </p:cNvPr>
          <p:cNvSpPr txBox="1"/>
          <p:nvPr/>
        </p:nvSpPr>
        <p:spPr>
          <a:xfrm>
            <a:off x="1232721" y="1006612"/>
            <a:ext cx="10302295" cy="523220"/>
          </a:xfrm>
          <a:prstGeom prst="rect">
            <a:avLst/>
          </a:prstGeom>
          <a:noFill/>
        </p:spPr>
        <p:txBody>
          <a:bodyPr wrap="square" rtlCol="0">
            <a:spAutoFit/>
          </a:bodyPr>
          <a:lstStyle/>
          <a:p>
            <a:r>
              <a:rPr lang="ja-JP" altLang="en-US" sz="2800">
                <a:latin typeface="BIZ UDPゴシック" panose="020B0400000000000000" pitchFamily="50" charset="-128"/>
                <a:ea typeface="BIZ UDPゴシック" panose="020B0400000000000000" pitchFamily="50" charset="-128"/>
              </a:rPr>
              <a:t>－　これまでの取り組み</a:t>
            </a:r>
            <a:r>
              <a:rPr kumimoji="1" lang="ja-JP" altLang="en-US" sz="2800">
                <a:latin typeface="BIZ UDPゴシック" panose="020B0400000000000000" pitchFamily="50" charset="-128"/>
                <a:ea typeface="BIZ UDPゴシック" panose="020B0400000000000000" pitchFamily="50" charset="-128"/>
              </a:rPr>
              <a:t>　－</a:t>
            </a:r>
          </a:p>
        </p:txBody>
      </p:sp>
    </p:spTree>
    <p:extLst>
      <p:ext uri="{BB962C8B-B14F-4D97-AF65-F5344CB8AC3E}">
        <p14:creationId xmlns:p14="http://schemas.microsoft.com/office/powerpoint/2010/main" val="23922425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2">
            <a:extLst>
              <a:ext uri="{FF2B5EF4-FFF2-40B4-BE49-F238E27FC236}">
                <a16:creationId xmlns:a16="http://schemas.microsoft.com/office/drawing/2014/main" id="{A259AB92-9BD5-48D4-6C96-3711C7874642}"/>
              </a:ext>
            </a:extLst>
          </p:cNvPr>
          <p:cNvSpPr txBox="1">
            <a:spLocks/>
          </p:cNvSpPr>
          <p:nvPr/>
        </p:nvSpPr>
        <p:spPr>
          <a:xfrm>
            <a:off x="656982" y="1176057"/>
            <a:ext cx="10878033" cy="5153798"/>
          </a:xfrm>
          <a:prstGeom prst="rect">
            <a:avLst/>
          </a:prstGeom>
        </p:spPr>
        <p:txBody>
          <a:bodyPr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nSpc>
                <a:spcPct val="100000"/>
              </a:lnSpc>
            </a:pPr>
            <a:r>
              <a:rPr lang="ja-JP" altLang="en-US" sz="2400">
                <a:latin typeface="BIZ UDPゴシック" panose="020B0400000000000000" pitchFamily="50" charset="-128"/>
                <a:ea typeface="BIZ UDPゴシック" panose="020B0400000000000000" pitchFamily="50" charset="-128"/>
              </a:rPr>
              <a:t>経営者が</a:t>
            </a:r>
            <a:r>
              <a:rPr lang="en-US" altLang="ja-JP" sz="2400">
                <a:latin typeface="BIZ UDPゴシック" panose="020B0400000000000000" pitchFamily="50" charset="-128"/>
                <a:ea typeface="BIZ UDPゴシック" panose="020B0400000000000000" pitchFamily="50" charset="-128"/>
              </a:rPr>
              <a:t>DX</a:t>
            </a:r>
            <a:r>
              <a:rPr lang="ja-JP" altLang="en-US" sz="2400">
                <a:latin typeface="BIZ UDPゴシック" panose="020B0400000000000000" pitchFamily="50" charset="-128"/>
                <a:ea typeface="BIZ UDPゴシック" panose="020B0400000000000000" pitchFamily="50" charset="-128"/>
              </a:rPr>
              <a:t>戦略の定期会議に参加し、</a:t>
            </a:r>
            <a:r>
              <a:rPr lang="en-US" altLang="ja-JP" sz="2400">
                <a:latin typeface="BIZ UDPゴシック" panose="020B0400000000000000" pitchFamily="50" charset="-128"/>
                <a:ea typeface="BIZ UDPゴシック" panose="020B0400000000000000" pitchFamily="50" charset="-128"/>
              </a:rPr>
              <a:t>DX</a:t>
            </a:r>
            <a:r>
              <a:rPr lang="ja-JP" altLang="en-US" sz="2400">
                <a:latin typeface="BIZ UDPゴシック" panose="020B0400000000000000" pitchFamily="50" charset="-128"/>
                <a:ea typeface="BIZ UDPゴシック" panose="020B0400000000000000" pitchFamily="50" charset="-128"/>
              </a:rPr>
              <a:t>戦略推進に積極的に関与する。</a:t>
            </a:r>
            <a:endParaRPr lang="en-US" altLang="ja-JP" sz="2400">
              <a:latin typeface="BIZ UDPゴシック" panose="020B0400000000000000" pitchFamily="50" charset="-128"/>
              <a:ea typeface="BIZ UDPゴシック" panose="020B0400000000000000" pitchFamily="50" charset="-128"/>
            </a:endParaRPr>
          </a:p>
          <a:p>
            <a:pPr>
              <a:lnSpc>
                <a:spcPct val="100000"/>
              </a:lnSpc>
            </a:pPr>
            <a:r>
              <a:rPr lang="ja-JP" altLang="en-US" sz="2400">
                <a:latin typeface="BIZ UDPゴシック" panose="020B0400000000000000" pitchFamily="50" charset="-128"/>
                <a:ea typeface="BIZ UDPゴシック" panose="020B0400000000000000" pitchFamily="50" charset="-128"/>
              </a:rPr>
              <a:t>定期的に実施状況を確認、</a:t>
            </a:r>
            <a:r>
              <a:rPr lang="en-US" altLang="ja-JP" sz="2400">
                <a:latin typeface="BIZ UDPゴシック" panose="020B0400000000000000" pitchFamily="50" charset="-128"/>
                <a:ea typeface="BIZ UDPゴシック" panose="020B0400000000000000" pitchFamily="50" charset="-128"/>
              </a:rPr>
              <a:t>DX</a:t>
            </a:r>
            <a:r>
              <a:rPr lang="ja-JP" altLang="en-US" sz="2400">
                <a:latin typeface="BIZ UDPゴシック" panose="020B0400000000000000" pitchFamily="50" charset="-128"/>
                <a:ea typeface="BIZ UDPゴシック" panose="020B0400000000000000" pitchFamily="50" charset="-128"/>
              </a:rPr>
              <a:t>戦略の目的を繰り返し伝える。</a:t>
            </a:r>
            <a:endParaRPr lang="en-US" altLang="ja-JP" sz="2400">
              <a:latin typeface="BIZ UDPゴシック" panose="020B0400000000000000" pitchFamily="50" charset="-128"/>
              <a:ea typeface="BIZ UDPゴシック" panose="020B0400000000000000" pitchFamily="50" charset="-128"/>
            </a:endParaRPr>
          </a:p>
          <a:p>
            <a:pPr>
              <a:lnSpc>
                <a:spcPct val="100000"/>
              </a:lnSpc>
            </a:pPr>
            <a:r>
              <a:rPr lang="en-US" altLang="ja-JP" sz="2400">
                <a:latin typeface="BIZ UDPゴシック" panose="020B0400000000000000" pitchFamily="50" charset="-128"/>
                <a:ea typeface="BIZ UDPゴシック" panose="020B0400000000000000" pitchFamily="50" charset="-128"/>
              </a:rPr>
              <a:t>IT</a:t>
            </a:r>
            <a:r>
              <a:rPr lang="ja-JP" altLang="en-US" sz="2400">
                <a:latin typeface="BIZ UDPゴシック" panose="020B0400000000000000" pitchFamily="50" charset="-128"/>
                <a:ea typeface="BIZ UDPゴシック" panose="020B0400000000000000" pitchFamily="50" charset="-128"/>
              </a:rPr>
              <a:t>ベンダーに丸投げせず、要件定義など特に重要なことは、自社で実施する。</a:t>
            </a:r>
            <a:endParaRPr lang="en-US" altLang="ja-JP" sz="2400">
              <a:latin typeface="BIZ UDPゴシック" panose="020B0400000000000000" pitchFamily="50" charset="-128"/>
              <a:ea typeface="BIZ UDPゴシック" panose="020B0400000000000000" pitchFamily="50" charset="-128"/>
            </a:endParaRPr>
          </a:p>
          <a:p>
            <a:pPr>
              <a:lnSpc>
                <a:spcPct val="100000"/>
              </a:lnSpc>
            </a:pPr>
            <a:r>
              <a:rPr lang="en-US" altLang="ja-JP" sz="2400">
                <a:latin typeface="BIZ UDPゴシック" panose="020B0400000000000000" pitchFamily="50" charset="-128"/>
                <a:ea typeface="BIZ UDPゴシック" panose="020B0400000000000000" pitchFamily="50" charset="-128"/>
              </a:rPr>
              <a:t>SECURITY ACTION</a:t>
            </a:r>
            <a:r>
              <a:rPr lang="ja-JP" altLang="en-US" sz="2400">
                <a:latin typeface="BIZ UDPゴシック" panose="020B0400000000000000" pitchFamily="50" charset="-128"/>
                <a:ea typeface="BIZ UDPゴシック" panose="020B0400000000000000" pitchFamily="50" charset="-128"/>
              </a:rPr>
              <a:t>二つ星を宣言しており、情報セキュリティ対策に</a:t>
            </a:r>
            <a:br>
              <a:rPr lang="en-US" altLang="ja-JP" sz="2400">
                <a:latin typeface="BIZ UDPゴシック" panose="020B0400000000000000" pitchFamily="50" charset="-128"/>
                <a:ea typeface="BIZ UDPゴシック" panose="020B0400000000000000" pitchFamily="50" charset="-128"/>
              </a:rPr>
            </a:br>
            <a:r>
              <a:rPr lang="ja-JP" altLang="en-US" sz="2400">
                <a:latin typeface="BIZ UDPゴシック" panose="020B0400000000000000" pitchFamily="50" charset="-128"/>
                <a:ea typeface="BIZ UDPゴシック" panose="020B0400000000000000" pitchFamily="50" charset="-128"/>
              </a:rPr>
              <a:t>継続して取り組む。</a:t>
            </a:r>
            <a:endParaRPr lang="en-US" altLang="ja-JP" sz="2400">
              <a:latin typeface="BIZ UDPゴシック" panose="020B0400000000000000" pitchFamily="50" charset="-128"/>
              <a:ea typeface="BIZ UDPゴシック" panose="020B0400000000000000" pitchFamily="50" charset="-128"/>
            </a:endParaRPr>
          </a:p>
          <a:p>
            <a:pPr marL="0" indent="0">
              <a:lnSpc>
                <a:spcPct val="100000"/>
              </a:lnSpc>
              <a:buFont typeface="Arial" panose="020B0604020202020204" pitchFamily="34" charset="0"/>
              <a:buNone/>
            </a:pPr>
            <a:r>
              <a:rPr lang="ja-JP" altLang="en-US" sz="2400">
                <a:latin typeface="BIZ UDPゴシック" panose="020B0400000000000000" pitchFamily="50" charset="-128"/>
                <a:ea typeface="BIZ UDPゴシック" panose="020B0400000000000000" pitchFamily="50" charset="-128"/>
              </a:rPr>
              <a:t>　　</a:t>
            </a:r>
            <a:r>
              <a:rPr lang="en-US" altLang="ja-JP" sz="2400">
                <a:effectLst>
                  <a:glow rad="38100">
                    <a:schemeClr val="bg1">
                      <a:lumMod val="50000"/>
                      <a:lumOff val="50000"/>
                      <a:alpha val="20000"/>
                    </a:schemeClr>
                  </a:glow>
                </a:effectLst>
                <a:latin typeface="BIZ UDPゴシック" panose="020B0400000000000000" pitchFamily="50" charset="-128"/>
                <a:ea typeface="BIZ UDPゴシック" panose="020B0400000000000000" pitchFamily="50" charset="-128"/>
                <a:cs typeface="Arial" panose="020B0604020202020204" pitchFamily="34" charset="0"/>
                <a:hlinkClick r:id="rId2">
                  <a:extLst>
                    <a:ext uri="{A12FA001-AC4F-418D-AE19-62706E023703}">
                      <ahyp:hlinkClr xmlns:ahyp="http://schemas.microsoft.com/office/drawing/2018/hyperlinkcolor" val="tx"/>
                    </a:ext>
                  </a:extLst>
                </a:hlinkClick>
              </a:rPr>
              <a:t>https://www.sakata-s.co.jp/company/s_policy/</a:t>
            </a:r>
            <a:endParaRPr lang="en-US" altLang="ja-JP" sz="2400">
              <a:effectLst>
                <a:glow rad="38100">
                  <a:schemeClr val="bg1">
                    <a:lumMod val="50000"/>
                    <a:lumOff val="50000"/>
                    <a:alpha val="20000"/>
                  </a:schemeClr>
                </a:glow>
              </a:effectLst>
              <a:latin typeface="BIZ UDPゴシック" panose="020B0400000000000000" pitchFamily="50" charset="-128"/>
              <a:ea typeface="BIZ UDPゴシック" panose="020B0400000000000000" pitchFamily="50" charset="-128"/>
              <a:cs typeface="Arial" panose="020B0604020202020204" pitchFamily="34" charset="0"/>
            </a:endParaRPr>
          </a:p>
          <a:p>
            <a:pPr marL="914400" lvl="1" indent="-457200">
              <a:lnSpc>
                <a:spcPct val="100000"/>
              </a:lnSpc>
              <a:buFont typeface="+mj-ea"/>
              <a:buAutoNum type="circleNumDbPlain"/>
            </a:pPr>
            <a:r>
              <a:rPr lang="ja-JP" altLang="en-US">
                <a:latin typeface="BIZ UDPゴシック" panose="020B0400000000000000" pitchFamily="50" charset="-128"/>
                <a:ea typeface="BIZ UDPゴシック" panose="020B0400000000000000" pitchFamily="50" charset="-128"/>
              </a:rPr>
              <a:t>プライバシーポリシーによる個人情報の管理</a:t>
            </a:r>
            <a:endParaRPr lang="en-US" altLang="ja-JP">
              <a:latin typeface="BIZ UDPゴシック" panose="020B0400000000000000" pitchFamily="50" charset="-128"/>
              <a:ea typeface="BIZ UDPゴシック" panose="020B0400000000000000" pitchFamily="50" charset="-128"/>
            </a:endParaRPr>
          </a:p>
          <a:p>
            <a:pPr marL="914400" lvl="1" indent="-457200">
              <a:lnSpc>
                <a:spcPct val="100000"/>
              </a:lnSpc>
              <a:buFont typeface="+mj-ea"/>
              <a:buAutoNum type="circleNumDbPlain"/>
            </a:pPr>
            <a:r>
              <a:rPr lang="ja-JP" altLang="en-US">
                <a:latin typeface="BIZ UDPゴシック" panose="020B0400000000000000" pitchFamily="50" charset="-128"/>
                <a:ea typeface="BIZ UDPゴシック" panose="020B0400000000000000" pitchFamily="50" charset="-128"/>
              </a:rPr>
              <a:t>定期的なセキュリティ自社診断の実施</a:t>
            </a:r>
            <a:endParaRPr lang="en-US" altLang="ja-JP">
              <a:latin typeface="BIZ UDPゴシック" panose="020B0400000000000000" pitchFamily="50" charset="-128"/>
              <a:ea typeface="BIZ UDPゴシック" panose="020B0400000000000000" pitchFamily="50" charset="-128"/>
            </a:endParaRPr>
          </a:p>
          <a:p>
            <a:pPr marL="914400" lvl="1" indent="-457200">
              <a:lnSpc>
                <a:spcPct val="100000"/>
              </a:lnSpc>
              <a:buFont typeface="+mj-ea"/>
              <a:buAutoNum type="circleNumDbPlain"/>
            </a:pPr>
            <a:r>
              <a:rPr lang="ja-JP" altLang="en-US">
                <a:latin typeface="BIZ UDPゴシック" panose="020B0400000000000000" pitchFamily="50" charset="-128"/>
                <a:ea typeface="BIZ UDPゴシック" panose="020B0400000000000000" pitchFamily="50" charset="-128"/>
              </a:rPr>
              <a:t>セキュリティリスクへの対応</a:t>
            </a:r>
            <a:endParaRPr lang="en-US" altLang="ja-JP">
              <a:latin typeface="BIZ UDPゴシック" panose="020B0400000000000000" pitchFamily="50" charset="-128"/>
              <a:ea typeface="BIZ UDPゴシック" panose="020B0400000000000000" pitchFamily="50" charset="-128"/>
            </a:endParaRPr>
          </a:p>
          <a:p>
            <a:pPr marL="914400" lvl="1" indent="-457200">
              <a:lnSpc>
                <a:spcPct val="100000"/>
              </a:lnSpc>
              <a:buFont typeface="+mj-ea"/>
              <a:buAutoNum type="circleNumDbPlain"/>
            </a:pPr>
            <a:r>
              <a:rPr lang="ja-JP" altLang="en-US">
                <a:latin typeface="BIZ UDPゴシック" panose="020B0400000000000000" pitchFamily="50" charset="-128"/>
                <a:ea typeface="BIZ UDPゴシック" panose="020B0400000000000000" pitchFamily="50" charset="-128"/>
              </a:rPr>
              <a:t>情報セキュリティ関連規程の整備</a:t>
            </a:r>
            <a:endParaRPr lang="en-US" altLang="ja-JP">
              <a:latin typeface="BIZ UDPゴシック" panose="020B0400000000000000" pitchFamily="50" charset="-128"/>
              <a:ea typeface="BIZ UDPゴシック" panose="020B0400000000000000" pitchFamily="50" charset="-128"/>
            </a:endParaRPr>
          </a:p>
          <a:p>
            <a:pPr marL="914400" lvl="1" indent="-457200">
              <a:lnSpc>
                <a:spcPct val="100000"/>
              </a:lnSpc>
              <a:buFont typeface="+mj-ea"/>
              <a:buAutoNum type="circleNumDbPlain"/>
            </a:pPr>
            <a:r>
              <a:rPr lang="ja-JP" altLang="en-US">
                <a:latin typeface="BIZ UDPゴシック" panose="020B0400000000000000" pitchFamily="50" charset="-128"/>
                <a:ea typeface="BIZ UDPゴシック" panose="020B0400000000000000" pitchFamily="50" charset="-128"/>
              </a:rPr>
              <a:t>標的型攻撃メール訓練の実施と社員教育</a:t>
            </a:r>
            <a:endParaRPr lang="en-US" altLang="ja-JP">
              <a:latin typeface="BIZ UDPゴシック" panose="020B0400000000000000" pitchFamily="50" charset="-128"/>
              <a:ea typeface="BIZ UDPゴシック" panose="020B0400000000000000" pitchFamily="50" charset="-128"/>
            </a:endParaRPr>
          </a:p>
          <a:p>
            <a:pPr marL="0" indent="0">
              <a:lnSpc>
                <a:spcPct val="120000"/>
              </a:lnSpc>
              <a:buFont typeface="Arial" panose="020B0604020202020204" pitchFamily="34" charset="0"/>
              <a:buNone/>
            </a:pPr>
            <a:endParaRPr lang="en-US" altLang="ja-JP" sz="2200"/>
          </a:p>
        </p:txBody>
      </p:sp>
      <p:sp>
        <p:nvSpPr>
          <p:cNvPr id="4" name="スライド番号プレースホルダー 3">
            <a:extLst>
              <a:ext uri="{FF2B5EF4-FFF2-40B4-BE49-F238E27FC236}">
                <a16:creationId xmlns:a16="http://schemas.microsoft.com/office/drawing/2014/main" id="{9652F9C2-7AFD-4A55-15CD-9CA60BB8B262}"/>
              </a:ext>
            </a:extLst>
          </p:cNvPr>
          <p:cNvSpPr>
            <a:spLocks noGrp="1"/>
          </p:cNvSpPr>
          <p:nvPr>
            <p:ph type="sldNum" sz="quarter" idx="12"/>
          </p:nvPr>
        </p:nvSpPr>
        <p:spPr>
          <a:xfrm>
            <a:off x="10590212" y="6248400"/>
            <a:ext cx="1185039" cy="365125"/>
          </a:xfrm>
        </p:spPr>
        <p:txBody>
          <a:bodyPr/>
          <a:lstStyle/>
          <a:p>
            <a:fld id="{0A598AA7-80A8-457C-9B78-5EBD5E8EF24D}" type="slidenum">
              <a:rPr kumimoji="1" lang="ja-JP" altLang="en-US" sz="1400" smtClean="0">
                <a:solidFill>
                  <a:schemeClr val="tx1"/>
                </a:solidFill>
                <a:latin typeface="BIZ UDPゴシック" panose="020B0400000000000000" pitchFamily="50" charset="-128"/>
                <a:ea typeface="BIZ UDPゴシック" panose="020B0400000000000000" pitchFamily="50" charset="-128"/>
              </a:rPr>
              <a:t>15</a:t>
            </a:fld>
            <a:endParaRPr kumimoji="1" lang="ja-JP" altLang="en-US" sz="1400">
              <a:solidFill>
                <a:schemeClr val="tx1"/>
              </a:solidFill>
              <a:latin typeface="BIZ UDPゴシック" panose="020B0400000000000000" pitchFamily="50" charset="-128"/>
              <a:ea typeface="BIZ UDPゴシック" panose="020B0400000000000000" pitchFamily="50" charset="-128"/>
            </a:endParaRPr>
          </a:p>
        </p:txBody>
      </p:sp>
      <p:sp>
        <p:nvSpPr>
          <p:cNvPr id="5" name="テキスト ボックス 4">
            <a:extLst>
              <a:ext uri="{FF2B5EF4-FFF2-40B4-BE49-F238E27FC236}">
                <a16:creationId xmlns:a16="http://schemas.microsoft.com/office/drawing/2014/main" id="{319D00A0-F5A5-9222-7BA2-1D9EE2C3C3BF}"/>
              </a:ext>
            </a:extLst>
          </p:cNvPr>
          <p:cNvSpPr txBox="1"/>
          <p:nvPr/>
        </p:nvSpPr>
        <p:spPr>
          <a:xfrm>
            <a:off x="944852" y="421837"/>
            <a:ext cx="10302295" cy="553998"/>
          </a:xfrm>
          <a:prstGeom prst="rect">
            <a:avLst/>
          </a:prstGeom>
          <a:noFill/>
        </p:spPr>
        <p:txBody>
          <a:bodyPr wrap="square" rtlCol="0">
            <a:spAutoFit/>
          </a:bodyPr>
          <a:lstStyle/>
          <a:p>
            <a:r>
              <a:rPr kumimoji="1" lang="en-US" altLang="ja-JP" sz="3000">
                <a:latin typeface="BIZ UDPゴシック" panose="020B0400000000000000" pitchFamily="50" charset="-128"/>
                <a:ea typeface="BIZ UDPゴシック" panose="020B0400000000000000" pitchFamily="50" charset="-128"/>
              </a:rPr>
              <a:t>5. </a:t>
            </a:r>
            <a:r>
              <a:rPr lang="ja-JP" altLang="en-US" sz="3000">
                <a:latin typeface="BIZ UDPゴシック" panose="020B0400000000000000" pitchFamily="50" charset="-128"/>
                <a:ea typeface="BIZ UDPゴシック" panose="020B0400000000000000" pitchFamily="50" charset="-128"/>
              </a:rPr>
              <a:t>ガバ</a:t>
            </a:r>
            <a:r>
              <a:rPr kumimoji="1" lang="ja-JP" altLang="en-US" sz="3000">
                <a:latin typeface="BIZ UDPゴシック" panose="020B0400000000000000" pitchFamily="50" charset="-128"/>
                <a:ea typeface="BIZ UDPゴシック" panose="020B0400000000000000" pitchFamily="50" charset="-128"/>
              </a:rPr>
              <a:t>ナンスシステム</a:t>
            </a:r>
          </a:p>
        </p:txBody>
      </p:sp>
    </p:spTree>
    <p:extLst>
      <p:ext uri="{BB962C8B-B14F-4D97-AF65-F5344CB8AC3E}">
        <p14:creationId xmlns:p14="http://schemas.microsoft.com/office/powerpoint/2010/main" val="3655776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FC427B74-EF3D-669E-7116-D40EC449738A}"/>
              </a:ext>
            </a:extLst>
          </p:cNvPr>
          <p:cNvSpPr txBox="1"/>
          <p:nvPr/>
        </p:nvSpPr>
        <p:spPr>
          <a:xfrm>
            <a:off x="1076747" y="1876038"/>
            <a:ext cx="10038499" cy="3322192"/>
          </a:xfrm>
          <a:prstGeom prst="rect">
            <a:avLst/>
          </a:prstGeom>
          <a:noFill/>
        </p:spPr>
        <p:txBody>
          <a:bodyPr wrap="square" lIns="91440" tIns="45720" rIns="91440" bIns="45720" rtlCol="0" anchor="t">
            <a:spAutoFit/>
          </a:bodyPr>
          <a:lstStyle/>
          <a:p>
            <a:pPr>
              <a:lnSpc>
                <a:spcPct val="150000"/>
              </a:lnSpc>
            </a:pPr>
            <a:r>
              <a:rPr lang="ja-JP" altLang="en-US" sz="2400">
                <a:latin typeface="BIZ UDPゴシック" panose="020B0400000000000000" pitchFamily="50" charset="-128"/>
                <a:ea typeface="BIZ UDPゴシック"/>
              </a:rPr>
              <a:t>サカタ</a:t>
            </a:r>
            <a:r>
              <a:rPr lang="en-US" altLang="ja-JP" sz="2400">
                <a:latin typeface="BIZ UDPゴシック" panose="020B0400000000000000" pitchFamily="50" charset="-128"/>
                <a:ea typeface="BIZ UDPゴシック"/>
              </a:rPr>
              <a:t>DX</a:t>
            </a:r>
            <a:r>
              <a:rPr lang="ja-JP" altLang="en-US" sz="2400">
                <a:latin typeface="BIZ UDPゴシック" panose="020B0400000000000000" pitchFamily="50" charset="-128"/>
                <a:ea typeface="BIZ UDPゴシック"/>
              </a:rPr>
              <a:t>戦略は、わが社経営理念・社是に基づき、現在喫緊の課題となっている人口減少、人手不足を乗り越え、近年の異常気象や災害にも対応できる信頼性の高い製品の開発とお客様にタイムリーに製品を届けるための業務プロセスを革新的に発展させるため、中期的なビジョン「</a:t>
            </a:r>
            <a:r>
              <a:rPr lang="ja-JP" altLang="ja-JP" sz="2400">
                <a:latin typeface="BIZ UDPゴシック" panose="020B0400000000000000" pitchFamily="50" charset="-128"/>
                <a:ea typeface="BIZ UDPゴシック"/>
              </a:rPr>
              <a:t>SAKATAビジョン2027</a:t>
            </a:r>
            <a:r>
              <a:rPr lang="ja-JP" altLang="en-US" sz="2400">
                <a:latin typeface="BIZ UDPゴシック" panose="020B0400000000000000" pitchFamily="50" charset="-128"/>
                <a:ea typeface="BIZ UDPゴシック"/>
              </a:rPr>
              <a:t>」</a:t>
            </a:r>
            <a:r>
              <a:rPr lang="ja-JP" altLang="ja-JP" sz="2400">
                <a:latin typeface="BIZ UDPゴシック" panose="020B0400000000000000" pitchFamily="50" charset="-128"/>
                <a:ea typeface="BIZ UDPゴシック"/>
              </a:rPr>
              <a:t>を掲げ</a:t>
            </a:r>
            <a:r>
              <a:rPr lang="ja-JP" altLang="en-US" sz="2400">
                <a:latin typeface="BIZ UDPゴシック" panose="020B0400000000000000" pitchFamily="50" charset="-128"/>
                <a:ea typeface="BIZ UDPゴシック"/>
              </a:rPr>
              <a:t>、これまで当社が進めてきたデジタル化、</a:t>
            </a:r>
            <a:r>
              <a:rPr lang="en-US" altLang="ja-JP" sz="2400">
                <a:latin typeface="BIZ UDPゴシック" panose="020B0400000000000000" pitchFamily="50" charset="-128"/>
                <a:ea typeface="BIZ UDPゴシック"/>
              </a:rPr>
              <a:t>DX</a:t>
            </a:r>
            <a:r>
              <a:rPr lang="ja-JP" altLang="en-US" sz="2400">
                <a:latin typeface="BIZ UDPゴシック" panose="020B0400000000000000" pitchFamily="50" charset="-128"/>
                <a:ea typeface="BIZ UDPゴシック"/>
              </a:rPr>
              <a:t>推進の取組みを基に推進していくものである。</a:t>
            </a:r>
            <a:endParaRPr kumimoji="1" lang="en-US" altLang="ja-JP" sz="2400">
              <a:latin typeface="BIZ UDPゴシック" panose="020B0400000000000000" pitchFamily="50" charset="-128"/>
              <a:ea typeface="BIZ UDPゴシック"/>
            </a:endParaRPr>
          </a:p>
        </p:txBody>
      </p:sp>
      <p:sp>
        <p:nvSpPr>
          <p:cNvPr id="3" name="テキスト ボックス 2">
            <a:extLst>
              <a:ext uri="{FF2B5EF4-FFF2-40B4-BE49-F238E27FC236}">
                <a16:creationId xmlns:a16="http://schemas.microsoft.com/office/drawing/2014/main" id="{B3D54AC1-60BD-0D5E-CB2F-C236CB7A0C67}"/>
              </a:ext>
            </a:extLst>
          </p:cNvPr>
          <p:cNvSpPr txBox="1"/>
          <p:nvPr/>
        </p:nvSpPr>
        <p:spPr>
          <a:xfrm>
            <a:off x="5111083" y="1075343"/>
            <a:ext cx="1969828" cy="553998"/>
          </a:xfrm>
          <a:prstGeom prst="rect">
            <a:avLst/>
          </a:prstGeom>
          <a:noFill/>
        </p:spPr>
        <p:txBody>
          <a:bodyPr wrap="square" rtlCol="0">
            <a:spAutoFit/>
          </a:bodyPr>
          <a:lstStyle/>
          <a:p>
            <a:pPr algn="ctr"/>
            <a:r>
              <a:rPr kumimoji="1" lang="ja-JP" altLang="en-US" sz="3000">
                <a:latin typeface="BIZ UDPゴシック" panose="020B0400000000000000" pitchFamily="50" charset="-128"/>
                <a:ea typeface="BIZ UDPゴシック" panose="020B0400000000000000" pitchFamily="50" charset="-128"/>
              </a:rPr>
              <a:t>はじめに</a:t>
            </a:r>
          </a:p>
        </p:txBody>
      </p:sp>
    </p:spTree>
    <p:extLst>
      <p:ext uri="{BB962C8B-B14F-4D97-AF65-F5344CB8AC3E}">
        <p14:creationId xmlns:p14="http://schemas.microsoft.com/office/powerpoint/2010/main" val="3922296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2">
            <a:extLst>
              <a:ext uri="{FF2B5EF4-FFF2-40B4-BE49-F238E27FC236}">
                <a16:creationId xmlns:a16="http://schemas.microsoft.com/office/drawing/2014/main" id="{9DB5642D-9E26-DD92-6191-A5B449630390}"/>
              </a:ext>
            </a:extLst>
          </p:cNvPr>
          <p:cNvSpPr txBox="1">
            <a:spLocks/>
          </p:cNvSpPr>
          <p:nvPr/>
        </p:nvSpPr>
        <p:spPr>
          <a:xfrm>
            <a:off x="1364088" y="2136440"/>
            <a:ext cx="9981829" cy="3707311"/>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457200" indent="-457200">
              <a:lnSpc>
                <a:spcPct val="120000"/>
              </a:lnSpc>
              <a:spcBef>
                <a:spcPts val="600"/>
              </a:spcBef>
              <a:buFont typeface="+mj-lt"/>
              <a:buAutoNum type="arabicPeriod"/>
              <a:tabLst>
                <a:tab pos="8158163" algn="l"/>
                <a:tab pos="9324975" algn="r"/>
              </a:tabLst>
            </a:pPr>
            <a:r>
              <a:rPr kumimoji="1" lang="ja-JP" altLang="en-US" sz="2000">
                <a:latin typeface="BIZ UDPゴシック" panose="020B0400000000000000" pitchFamily="50" charset="-128"/>
                <a:ea typeface="BIZ UDPゴシック" panose="020B0400000000000000" pitchFamily="50" charset="-128"/>
              </a:rPr>
              <a:t>経営理念および社是</a:t>
            </a:r>
            <a:r>
              <a:rPr kumimoji="1" lang="en-US" altLang="ja-JP" sz="2000">
                <a:latin typeface="BIZ UDPゴシック" panose="020B0400000000000000" pitchFamily="50" charset="-128"/>
                <a:ea typeface="BIZ UDPゴシック" panose="020B0400000000000000" pitchFamily="50" charset="-128"/>
              </a:rPr>
              <a:t>	</a:t>
            </a:r>
            <a:r>
              <a:rPr lang="ja-JP" altLang="en-US" sz="2000">
                <a:latin typeface="BIZ UDPゴシック" panose="020B0400000000000000" pitchFamily="50" charset="-128"/>
                <a:ea typeface="BIZ UDPゴシック" panose="020B0400000000000000" pitchFamily="50" charset="-128"/>
              </a:rPr>
              <a:t>・・・</a:t>
            </a:r>
            <a:r>
              <a:rPr lang="en-US" altLang="ja-JP" sz="2000">
                <a:latin typeface="BIZ UDPゴシック" panose="020B0400000000000000" pitchFamily="50" charset="-128"/>
                <a:ea typeface="BIZ UDPゴシック" panose="020B0400000000000000" pitchFamily="50" charset="-128"/>
              </a:rPr>
              <a:t>	</a:t>
            </a:r>
            <a:r>
              <a:rPr lang="ja-JP" altLang="en-US" sz="2000">
                <a:latin typeface="BIZ UDPゴシック" panose="020B0400000000000000" pitchFamily="50" charset="-128"/>
                <a:ea typeface="BIZ UDPゴシック" panose="020B0400000000000000" pitchFamily="50" charset="-128"/>
              </a:rPr>
              <a:t>４</a:t>
            </a:r>
            <a:endParaRPr kumimoji="1" lang="ja-JP" altLang="en-US" sz="2000">
              <a:latin typeface="BIZ UDPゴシック" panose="020B0400000000000000" pitchFamily="50" charset="-128"/>
              <a:ea typeface="BIZ UDPゴシック" panose="020B0400000000000000" pitchFamily="50" charset="-128"/>
            </a:endParaRPr>
          </a:p>
          <a:p>
            <a:pPr marL="457200" indent="-457200">
              <a:lnSpc>
                <a:spcPct val="120000"/>
              </a:lnSpc>
              <a:spcBef>
                <a:spcPts val="600"/>
              </a:spcBef>
              <a:buFont typeface="+mj-lt"/>
              <a:buAutoNum type="arabicPeriod"/>
              <a:tabLst>
                <a:tab pos="8158163" algn="l"/>
                <a:tab pos="9324975" algn="r"/>
              </a:tabLst>
            </a:pPr>
            <a:r>
              <a:rPr lang="en-US" altLang="ja-JP" sz="2000">
                <a:latin typeface="BIZ UDPゴシック" panose="020B0400000000000000" pitchFamily="50" charset="-128"/>
                <a:ea typeface="BIZ UDPゴシック" panose="020B0400000000000000" pitchFamily="50" charset="-128"/>
              </a:rPr>
              <a:t>SAKATA</a:t>
            </a:r>
            <a:r>
              <a:rPr lang="ja-JP" altLang="en-US" sz="2000">
                <a:latin typeface="BIZ UDPゴシック" panose="020B0400000000000000" pitchFamily="50" charset="-128"/>
                <a:ea typeface="BIZ UDPゴシック" panose="020B0400000000000000" pitchFamily="50" charset="-128"/>
              </a:rPr>
              <a:t>ビジョン</a:t>
            </a:r>
            <a:r>
              <a:rPr lang="en-US" altLang="ja-JP" sz="2000">
                <a:latin typeface="BIZ UDPゴシック" panose="020B0400000000000000" pitchFamily="50" charset="-128"/>
                <a:ea typeface="BIZ UDPゴシック" panose="020B0400000000000000" pitchFamily="50" charset="-128"/>
              </a:rPr>
              <a:t>2027	</a:t>
            </a:r>
            <a:r>
              <a:rPr lang="ja-JP" altLang="en-US" sz="2000">
                <a:latin typeface="BIZ UDPゴシック" panose="020B0400000000000000" pitchFamily="50" charset="-128"/>
                <a:ea typeface="BIZ UDPゴシック" panose="020B0400000000000000" pitchFamily="50" charset="-128"/>
              </a:rPr>
              <a:t>・・・</a:t>
            </a:r>
            <a:r>
              <a:rPr lang="en-US" altLang="ja-JP" sz="2000">
                <a:latin typeface="BIZ UDPゴシック" panose="020B0400000000000000" pitchFamily="50" charset="-128"/>
                <a:ea typeface="BIZ UDPゴシック" panose="020B0400000000000000" pitchFamily="50" charset="-128"/>
              </a:rPr>
              <a:t>	</a:t>
            </a:r>
            <a:r>
              <a:rPr lang="ja-JP" altLang="en-US" sz="2000">
                <a:latin typeface="BIZ UDPゴシック" panose="020B0400000000000000" pitchFamily="50" charset="-128"/>
                <a:ea typeface="BIZ UDPゴシック" panose="020B0400000000000000" pitchFamily="50" charset="-128"/>
              </a:rPr>
              <a:t>５</a:t>
            </a:r>
            <a:endParaRPr lang="en-US" altLang="ja-JP" sz="2000">
              <a:latin typeface="BIZ UDPゴシック" panose="020B0400000000000000" pitchFamily="50" charset="-128"/>
              <a:ea typeface="BIZ UDPゴシック" panose="020B0400000000000000" pitchFamily="50" charset="-128"/>
            </a:endParaRPr>
          </a:p>
          <a:p>
            <a:pPr marL="457200" indent="-457200">
              <a:lnSpc>
                <a:spcPct val="120000"/>
              </a:lnSpc>
              <a:spcBef>
                <a:spcPts val="600"/>
              </a:spcBef>
              <a:buFont typeface="+mj-lt"/>
              <a:buAutoNum type="arabicPeriod"/>
              <a:tabLst>
                <a:tab pos="8158163" algn="l"/>
                <a:tab pos="9324975" algn="r"/>
              </a:tabLst>
            </a:pPr>
            <a:r>
              <a:rPr lang="ja-JP" altLang="en-US" sz="2000">
                <a:latin typeface="BIZ UDPゴシック" panose="020B0400000000000000" pitchFamily="50" charset="-128"/>
                <a:ea typeface="BIZ UDPゴシック" panose="020B0400000000000000" pitchFamily="50" charset="-128"/>
              </a:rPr>
              <a:t>戦略</a:t>
            </a:r>
            <a:r>
              <a:rPr lang="en-US" altLang="ja-JP" sz="2000">
                <a:latin typeface="BIZ UDPゴシック" panose="020B0400000000000000" pitchFamily="50" charset="-128"/>
                <a:ea typeface="BIZ UDPゴシック" panose="020B0400000000000000" pitchFamily="50" charset="-128"/>
              </a:rPr>
              <a:t>	</a:t>
            </a:r>
            <a:r>
              <a:rPr lang="ja-JP" altLang="en-US" sz="2000">
                <a:latin typeface="BIZ UDPゴシック" panose="020B0400000000000000" pitchFamily="50" charset="-128"/>
                <a:ea typeface="BIZ UDPゴシック" panose="020B0400000000000000" pitchFamily="50" charset="-128"/>
              </a:rPr>
              <a:t>・・・</a:t>
            </a:r>
            <a:r>
              <a:rPr lang="en-US" altLang="ja-JP" sz="2000">
                <a:latin typeface="BIZ UDPゴシック" panose="020B0400000000000000" pitchFamily="50" charset="-128"/>
                <a:ea typeface="BIZ UDPゴシック" panose="020B0400000000000000" pitchFamily="50" charset="-128"/>
              </a:rPr>
              <a:t>	6</a:t>
            </a:r>
          </a:p>
          <a:p>
            <a:pPr marL="457200" lvl="1" indent="0">
              <a:lnSpc>
                <a:spcPct val="120000"/>
              </a:lnSpc>
              <a:spcBef>
                <a:spcPts val="600"/>
              </a:spcBef>
              <a:buNone/>
              <a:tabLst>
                <a:tab pos="8158163" algn="l"/>
                <a:tab pos="9324975" algn="r"/>
              </a:tabLst>
            </a:pPr>
            <a:r>
              <a:rPr lang="en-US" altLang="ja-JP" sz="2000">
                <a:latin typeface="BIZ UDPゴシック" panose="020B0400000000000000" pitchFamily="50" charset="-128"/>
                <a:ea typeface="BIZ UDPゴシック" panose="020B0400000000000000" pitchFamily="50" charset="-128"/>
              </a:rPr>
              <a:t>3-1.</a:t>
            </a:r>
            <a:r>
              <a:rPr lang="ja-JP" altLang="en-US" sz="2000">
                <a:latin typeface="BIZ UDPゴシック" panose="020B0400000000000000" pitchFamily="50" charset="-128"/>
                <a:ea typeface="BIZ UDPゴシック" panose="020B0400000000000000" pitchFamily="50" charset="-128"/>
              </a:rPr>
              <a:t> 組織づくり・人財・企業文化に関する方策</a:t>
            </a:r>
            <a:r>
              <a:rPr lang="en-US" altLang="ja-JP" sz="2000">
                <a:latin typeface="BIZ UDPゴシック" panose="020B0400000000000000" pitchFamily="50" charset="-128"/>
                <a:ea typeface="BIZ UDPゴシック" panose="020B0400000000000000" pitchFamily="50" charset="-128"/>
              </a:rPr>
              <a:t>	</a:t>
            </a:r>
            <a:r>
              <a:rPr lang="ja-JP" altLang="en-US" sz="2000">
                <a:latin typeface="BIZ UDPゴシック" panose="020B0400000000000000" pitchFamily="50" charset="-128"/>
                <a:ea typeface="BIZ UDPゴシック" panose="020B0400000000000000" pitchFamily="50" charset="-128"/>
              </a:rPr>
              <a:t>・・・</a:t>
            </a:r>
            <a:r>
              <a:rPr lang="en-US" altLang="ja-JP" sz="2000">
                <a:latin typeface="BIZ UDPゴシック" panose="020B0400000000000000" pitchFamily="50" charset="-128"/>
                <a:ea typeface="BIZ UDPゴシック" panose="020B0400000000000000" pitchFamily="50" charset="-128"/>
              </a:rPr>
              <a:t>	</a:t>
            </a:r>
            <a:r>
              <a:rPr lang="ja-JP" altLang="en-US" sz="2000">
                <a:latin typeface="BIZ UDPゴシック" panose="020B0400000000000000" pitchFamily="50" charset="-128"/>
                <a:ea typeface="BIZ UDPゴシック" panose="020B0400000000000000" pitchFamily="50" charset="-128"/>
              </a:rPr>
              <a:t>７</a:t>
            </a:r>
            <a:endParaRPr lang="en-US" altLang="ja-JP" sz="2000">
              <a:latin typeface="BIZ UDPゴシック" panose="020B0400000000000000" pitchFamily="50" charset="-128"/>
              <a:ea typeface="BIZ UDPゴシック" panose="020B0400000000000000" pitchFamily="50" charset="-128"/>
            </a:endParaRPr>
          </a:p>
          <a:p>
            <a:pPr marL="457200" lvl="1" indent="0">
              <a:lnSpc>
                <a:spcPct val="120000"/>
              </a:lnSpc>
              <a:spcBef>
                <a:spcPts val="600"/>
              </a:spcBef>
              <a:buNone/>
              <a:tabLst>
                <a:tab pos="8158163" algn="l"/>
                <a:tab pos="9324975" algn="r"/>
              </a:tabLst>
            </a:pPr>
            <a:r>
              <a:rPr lang="en-US" altLang="ja-JP" sz="2000">
                <a:latin typeface="BIZ UDPゴシック" panose="020B0400000000000000" pitchFamily="50" charset="-128"/>
                <a:ea typeface="BIZ UDPゴシック" panose="020B0400000000000000" pitchFamily="50" charset="-128"/>
              </a:rPr>
              <a:t>3-2.</a:t>
            </a:r>
            <a:r>
              <a:rPr lang="ja-JP" altLang="en-US" sz="2000">
                <a:latin typeface="BIZ UDPゴシック" panose="020B0400000000000000" pitchFamily="50" charset="-128"/>
                <a:ea typeface="BIZ UDPゴシック" panose="020B0400000000000000" pitchFamily="50" charset="-128"/>
              </a:rPr>
              <a:t> </a:t>
            </a:r>
            <a:r>
              <a:rPr lang="en-US" altLang="ja-JP" sz="2000">
                <a:latin typeface="BIZ UDPゴシック" panose="020B0400000000000000" pitchFamily="50" charset="-128"/>
                <a:ea typeface="BIZ UDPゴシック" panose="020B0400000000000000" pitchFamily="50" charset="-128"/>
              </a:rPr>
              <a:t>IT</a:t>
            </a:r>
            <a:r>
              <a:rPr lang="ja-JP" altLang="en-US" sz="2000">
                <a:latin typeface="BIZ UDPゴシック" panose="020B0400000000000000" pitchFamily="50" charset="-128"/>
                <a:ea typeface="BIZ UDPゴシック" panose="020B0400000000000000" pitchFamily="50" charset="-128"/>
              </a:rPr>
              <a:t>システム・デジタル技術活用環境の整備に関する方策</a:t>
            </a:r>
            <a:r>
              <a:rPr lang="en-US" altLang="ja-JP" sz="2000">
                <a:latin typeface="BIZ UDPゴシック" panose="020B0400000000000000" pitchFamily="50" charset="-128"/>
                <a:ea typeface="BIZ UDPゴシック" panose="020B0400000000000000" pitchFamily="50" charset="-128"/>
              </a:rPr>
              <a:t>	</a:t>
            </a:r>
            <a:r>
              <a:rPr lang="ja-JP" altLang="en-US" sz="2000">
                <a:latin typeface="BIZ UDPゴシック" panose="020B0400000000000000" pitchFamily="50" charset="-128"/>
                <a:ea typeface="BIZ UDPゴシック" panose="020B0400000000000000" pitchFamily="50" charset="-128"/>
              </a:rPr>
              <a:t>・・・</a:t>
            </a:r>
            <a:r>
              <a:rPr lang="en-US" altLang="ja-JP" sz="2000">
                <a:latin typeface="BIZ UDPゴシック" panose="020B0400000000000000" pitchFamily="50" charset="-128"/>
                <a:ea typeface="BIZ UDPゴシック" panose="020B0400000000000000" pitchFamily="50" charset="-128"/>
              </a:rPr>
              <a:t>	</a:t>
            </a:r>
            <a:r>
              <a:rPr lang="ja-JP" altLang="en-US" sz="2000">
                <a:latin typeface="BIZ UDPゴシック" panose="020B0400000000000000" pitchFamily="50" charset="-128"/>
                <a:ea typeface="BIZ UDPゴシック" panose="020B0400000000000000" pitchFamily="50" charset="-128"/>
              </a:rPr>
              <a:t>１１</a:t>
            </a:r>
            <a:endParaRPr lang="en-US" altLang="ja-JP" sz="2000">
              <a:latin typeface="BIZ UDPゴシック" panose="020B0400000000000000" pitchFamily="50" charset="-128"/>
              <a:ea typeface="BIZ UDPゴシック" panose="020B0400000000000000" pitchFamily="50" charset="-128"/>
            </a:endParaRPr>
          </a:p>
          <a:p>
            <a:pPr marL="457200" indent="-457200">
              <a:lnSpc>
                <a:spcPct val="120000"/>
              </a:lnSpc>
              <a:spcBef>
                <a:spcPts val="600"/>
              </a:spcBef>
              <a:buFont typeface="+mj-lt"/>
              <a:buAutoNum type="arabicPeriod"/>
              <a:tabLst>
                <a:tab pos="8158163" algn="l"/>
                <a:tab pos="9324975" algn="r"/>
              </a:tabLst>
            </a:pPr>
            <a:r>
              <a:rPr lang="ja-JP" altLang="en-US" sz="2000">
                <a:latin typeface="BIZ UDPゴシック" panose="020B0400000000000000" pitchFamily="50" charset="-128"/>
                <a:ea typeface="BIZ UDPゴシック" panose="020B0400000000000000" pitchFamily="50" charset="-128"/>
              </a:rPr>
              <a:t>成果と重要な成果指標　　　　　</a:t>
            </a:r>
            <a:r>
              <a:rPr lang="en-US" altLang="ja-JP" sz="2000">
                <a:latin typeface="BIZ UDPゴシック" panose="020B0400000000000000" pitchFamily="50" charset="-128"/>
                <a:ea typeface="BIZ UDPゴシック" panose="020B0400000000000000" pitchFamily="50" charset="-128"/>
              </a:rPr>
              <a:t>	</a:t>
            </a:r>
            <a:r>
              <a:rPr lang="ja-JP" altLang="en-US" sz="2000">
                <a:latin typeface="BIZ UDPゴシック" panose="020B0400000000000000" pitchFamily="50" charset="-128"/>
                <a:ea typeface="BIZ UDPゴシック" panose="020B0400000000000000" pitchFamily="50" charset="-128"/>
              </a:rPr>
              <a:t>・・・</a:t>
            </a:r>
            <a:r>
              <a:rPr lang="en-US" altLang="ja-JP" sz="2000">
                <a:latin typeface="BIZ UDPゴシック" panose="020B0400000000000000" pitchFamily="50" charset="-128"/>
                <a:ea typeface="BIZ UDPゴシック" panose="020B0400000000000000" pitchFamily="50" charset="-128"/>
              </a:rPr>
              <a:t>	1</a:t>
            </a:r>
            <a:r>
              <a:rPr lang="ja-JP" altLang="en-US" sz="2000">
                <a:latin typeface="BIZ UDPゴシック" panose="020B0400000000000000" pitchFamily="50" charset="-128"/>
                <a:ea typeface="BIZ UDPゴシック" panose="020B0400000000000000" pitchFamily="50" charset="-128"/>
              </a:rPr>
              <a:t>３</a:t>
            </a:r>
            <a:endParaRPr lang="en-US" altLang="ja-JP" sz="2000">
              <a:latin typeface="BIZ UDPゴシック" panose="020B0400000000000000" pitchFamily="50" charset="-128"/>
              <a:ea typeface="BIZ UDPゴシック" panose="020B0400000000000000" pitchFamily="50" charset="-128"/>
            </a:endParaRPr>
          </a:p>
          <a:p>
            <a:pPr marL="457200" indent="-457200">
              <a:lnSpc>
                <a:spcPct val="120000"/>
              </a:lnSpc>
              <a:spcBef>
                <a:spcPts val="600"/>
              </a:spcBef>
              <a:buFont typeface="+mj-lt"/>
              <a:buAutoNum type="arabicPeriod"/>
              <a:tabLst>
                <a:tab pos="8158163" algn="l"/>
                <a:tab pos="9324975" algn="r"/>
              </a:tabLst>
            </a:pPr>
            <a:r>
              <a:rPr lang="ja-JP" altLang="en-US" sz="2000">
                <a:latin typeface="BIZ UDPゴシック" panose="020B0400000000000000" pitchFamily="50" charset="-128"/>
                <a:ea typeface="BIZ UDPゴシック" panose="020B0400000000000000" pitchFamily="50" charset="-128"/>
              </a:rPr>
              <a:t>ガバナンスシステム　　　　　</a:t>
            </a:r>
            <a:r>
              <a:rPr lang="en-US" altLang="ja-JP" sz="2000">
                <a:latin typeface="BIZ UDPゴシック" panose="020B0400000000000000" pitchFamily="50" charset="-128"/>
                <a:ea typeface="BIZ UDPゴシック" panose="020B0400000000000000" pitchFamily="50" charset="-128"/>
              </a:rPr>
              <a:t>	</a:t>
            </a:r>
            <a:r>
              <a:rPr lang="ja-JP" altLang="en-US" sz="2000">
                <a:latin typeface="BIZ UDPゴシック" panose="020B0400000000000000" pitchFamily="50" charset="-128"/>
                <a:ea typeface="BIZ UDPゴシック" panose="020B0400000000000000" pitchFamily="50" charset="-128"/>
              </a:rPr>
              <a:t>・・・</a:t>
            </a:r>
            <a:r>
              <a:rPr lang="en-US" altLang="ja-JP" sz="2000">
                <a:latin typeface="BIZ UDPゴシック" panose="020B0400000000000000" pitchFamily="50" charset="-128"/>
                <a:ea typeface="BIZ UDPゴシック" panose="020B0400000000000000" pitchFamily="50" charset="-128"/>
              </a:rPr>
              <a:t>	</a:t>
            </a:r>
            <a:r>
              <a:rPr lang="ja-JP" altLang="en-US" sz="2000">
                <a:latin typeface="BIZ UDPゴシック" panose="020B0400000000000000" pitchFamily="50" charset="-128"/>
                <a:ea typeface="BIZ UDPゴシック" panose="020B0400000000000000" pitchFamily="50" charset="-128"/>
              </a:rPr>
              <a:t>１５</a:t>
            </a:r>
            <a:endParaRPr lang="en-US" altLang="ja-JP" sz="2000">
              <a:latin typeface="BIZ UDPゴシック" panose="020B0400000000000000" pitchFamily="50" charset="-128"/>
              <a:ea typeface="BIZ UDPゴシック" panose="020B0400000000000000" pitchFamily="50" charset="-128"/>
            </a:endParaRPr>
          </a:p>
        </p:txBody>
      </p:sp>
      <p:sp>
        <p:nvSpPr>
          <p:cNvPr id="4" name="スライド番号プレースホルダー 3">
            <a:extLst>
              <a:ext uri="{FF2B5EF4-FFF2-40B4-BE49-F238E27FC236}">
                <a16:creationId xmlns:a16="http://schemas.microsoft.com/office/drawing/2014/main" id="{E94F5391-FD20-19BD-3808-604A5C41C331}"/>
              </a:ext>
            </a:extLst>
          </p:cNvPr>
          <p:cNvSpPr>
            <a:spLocks noGrp="1"/>
          </p:cNvSpPr>
          <p:nvPr>
            <p:ph type="sldNum" sz="quarter" idx="12"/>
          </p:nvPr>
        </p:nvSpPr>
        <p:spPr>
          <a:xfrm>
            <a:off x="10590212" y="6248400"/>
            <a:ext cx="1185039" cy="365125"/>
          </a:xfrm>
        </p:spPr>
        <p:txBody>
          <a:bodyPr/>
          <a:lstStyle/>
          <a:p>
            <a:fld id="{0A598AA7-80A8-457C-9B78-5EBD5E8EF24D}" type="slidenum">
              <a:rPr kumimoji="1" lang="ja-JP" altLang="en-US" sz="1400" smtClean="0">
                <a:solidFill>
                  <a:schemeClr val="tx1"/>
                </a:solidFill>
                <a:latin typeface="BIZ UDPゴシック" panose="020B0400000000000000" pitchFamily="50" charset="-128"/>
                <a:ea typeface="BIZ UDPゴシック" panose="020B0400000000000000" pitchFamily="50" charset="-128"/>
              </a:rPr>
              <a:t>3</a:t>
            </a:fld>
            <a:endParaRPr kumimoji="1" lang="ja-JP" altLang="en-US" sz="1400">
              <a:solidFill>
                <a:schemeClr val="tx1"/>
              </a:solidFill>
              <a:latin typeface="BIZ UDPゴシック" panose="020B0400000000000000" pitchFamily="50" charset="-128"/>
              <a:ea typeface="BIZ UDPゴシック" panose="020B0400000000000000" pitchFamily="50" charset="-128"/>
            </a:endParaRPr>
          </a:p>
        </p:txBody>
      </p:sp>
      <p:sp>
        <p:nvSpPr>
          <p:cNvPr id="5" name="テキスト ボックス 4">
            <a:extLst>
              <a:ext uri="{FF2B5EF4-FFF2-40B4-BE49-F238E27FC236}">
                <a16:creationId xmlns:a16="http://schemas.microsoft.com/office/drawing/2014/main" id="{ED60BFB8-28A3-ACCF-BEAC-6F7E83F57A8F}"/>
              </a:ext>
            </a:extLst>
          </p:cNvPr>
          <p:cNvSpPr txBox="1"/>
          <p:nvPr/>
        </p:nvSpPr>
        <p:spPr>
          <a:xfrm>
            <a:off x="5399902" y="1070141"/>
            <a:ext cx="1392191" cy="553998"/>
          </a:xfrm>
          <a:prstGeom prst="rect">
            <a:avLst/>
          </a:prstGeom>
          <a:noFill/>
        </p:spPr>
        <p:txBody>
          <a:bodyPr wrap="square" rtlCol="0">
            <a:spAutoFit/>
          </a:bodyPr>
          <a:lstStyle/>
          <a:p>
            <a:pPr algn="dist"/>
            <a:r>
              <a:rPr kumimoji="1" lang="ja-JP" altLang="en-US" sz="3000">
                <a:latin typeface="BIZ UDPゴシック" panose="020B0400000000000000" pitchFamily="50" charset="-128"/>
                <a:ea typeface="BIZ UDPゴシック" panose="020B0400000000000000" pitchFamily="50" charset="-128"/>
              </a:rPr>
              <a:t>目次</a:t>
            </a:r>
          </a:p>
        </p:txBody>
      </p:sp>
    </p:spTree>
    <p:extLst>
      <p:ext uri="{BB962C8B-B14F-4D97-AF65-F5344CB8AC3E}">
        <p14:creationId xmlns:p14="http://schemas.microsoft.com/office/powerpoint/2010/main" val="42887343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06EE17ED-0AB1-63E1-1C62-ECD5C2E5799A}"/>
              </a:ext>
            </a:extLst>
          </p:cNvPr>
          <p:cNvSpPr txBox="1"/>
          <p:nvPr/>
        </p:nvSpPr>
        <p:spPr>
          <a:xfrm>
            <a:off x="944852" y="421837"/>
            <a:ext cx="10302295" cy="553998"/>
          </a:xfrm>
          <a:prstGeom prst="rect">
            <a:avLst/>
          </a:prstGeom>
          <a:noFill/>
        </p:spPr>
        <p:txBody>
          <a:bodyPr wrap="square" rtlCol="0">
            <a:spAutoFit/>
          </a:bodyPr>
          <a:lstStyle/>
          <a:p>
            <a:r>
              <a:rPr kumimoji="1" lang="ja-JP" altLang="en-US" sz="3000">
                <a:latin typeface="BIZ UDPゴシック" panose="020B0400000000000000" pitchFamily="50" charset="-128"/>
                <a:ea typeface="BIZ UDPゴシック" panose="020B0400000000000000" pitchFamily="50" charset="-128"/>
              </a:rPr>
              <a:t>１</a:t>
            </a:r>
            <a:r>
              <a:rPr kumimoji="1" lang="en-US" altLang="ja-JP" sz="3000">
                <a:latin typeface="BIZ UDPゴシック" panose="020B0400000000000000" pitchFamily="50" charset="-128"/>
                <a:ea typeface="BIZ UDPゴシック" panose="020B0400000000000000" pitchFamily="50" charset="-128"/>
              </a:rPr>
              <a:t>. </a:t>
            </a:r>
            <a:r>
              <a:rPr kumimoji="1" lang="ja-JP" altLang="en-US" sz="3000">
                <a:latin typeface="BIZ UDPゴシック" panose="020B0400000000000000" pitchFamily="50" charset="-128"/>
                <a:ea typeface="BIZ UDPゴシック" panose="020B0400000000000000" pitchFamily="50" charset="-128"/>
              </a:rPr>
              <a:t>経営理念および社是</a:t>
            </a:r>
          </a:p>
        </p:txBody>
      </p:sp>
      <p:sp>
        <p:nvSpPr>
          <p:cNvPr id="3" name="テキスト ボックス 2">
            <a:extLst>
              <a:ext uri="{FF2B5EF4-FFF2-40B4-BE49-F238E27FC236}">
                <a16:creationId xmlns:a16="http://schemas.microsoft.com/office/drawing/2014/main" id="{54331E82-8F9A-E954-1E57-965BA8445911}"/>
              </a:ext>
            </a:extLst>
          </p:cNvPr>
          <p:cNvSpPr txBox="1"/>
          <p:nvPr/>
        </p:nvSpPr>
        <p:spPr>
          <a:xfrm>
            <a:off x="1123083" y="1256494"/>
            <a:ext cx="9982227" cy="2523768"/>
          </a:xfrm>
          <a:prstGeom prst="rect">
            <a:avLst/>
          </a:prstGeom>
          <a:noFill/>
        </p:spPr>
        <p:txBody>
          <a:bodyPr wrap="square" rtlCol="0">
            <a:spAutoFit/>
          </a:bodyPr>
          <a:lstStyle/>
          <a:p>
            <a:pPr>
              <a:tabLst>
                <a:tab pos="266700" algn="l"/>
              </a:tabLst>
            </a:pPr>
            <a:r>
              <a:rPr kumimoji="1" lang="ja-JP" altLang="en-US" sz="2000" u="sng">
                <a:latin typeface="BIZ UDPゴシック" panose="020B0400000000000000" pitchFamily="50" charset="-128"/>
                <a:ea typeface="BIZ UDPゴシック" panose="020B0400000000000000" pitchFamily="50" charset="-128"/>
              </a:rPr>
              <a:t>経営理念</a:t>
            </a:r>
            <a:r>
              <a:rPr kumimoji="1" lang="ja-JP" altLang="en-US" sz="2000">
                <a:latin typeface="BIZ UDPゴシック" panose="020B0400000000000000" pitchFamily="50" charset="-128"/>
                <a:ea typeface="BIZ UDPゴシック" panose="020B0400000000000000" pitchFamily="50" charset="-128"/>
              </a:rPr>
              <a:t>として</a:t>
            </a:r>
            <a:endParaRPr kumimoji="1" lang="en-US" altLang="ja-JP" sz="2000">
              <a:latin typeface="BIZ UDPゴシック" panose="020B0400000000000000" pitchFamily="50" charset="-128"/>
              <a:ea typeface="BIZ UDPゴシック" panose="020B0400000000000000" pitchFamily="50" charset="-128"/>
            </a:endParaRPr>
          </a:p>
          <a:p>
            <a:pPr>
              <a:tabLst>
                <a:tab pos="266700" algn="l"/>
              </a:tabLst>
            </a:pPr>
            <a:endParaRPr kumimoji="1" lang="en-US" altLang="ja-JP" sz="600">
              <a:latin typeface="BIZ UDPゴシック" panose="020B0400000000000000" pitchFamily="50" charset="-128"/>
              <a:ea typeface="BIZ UDPゴシック" panose="020B0400000000000000" pitchFamily="50" charset="-128"/>
            </a:endParaRPr>
          </a:p>
          <a:p>
            <a:pPr>
              <a:tabLst>
                <a:tab pos="266700" algn="l"/>
              </a:tabLst>
            </a:pPr>
            <a:r>
              <a:rPr lang="en-US" altLang="ja-JP" sz="2000">
                <a:latin typeface="BIZ UDPゴシック" panose="020B0400000000000000" pitchFamily="50" charset="-128"/>
                <a:ea typeface="BIZ UDPゴシック" panose="020B0400000000000000" pitchFamily="50" charset="-128"/>
              </a:rPr>
              <a:t>	</a:t>
            </a:r>
            <a:r>
              <a:rPr lang="ja-JP" altLang="en-US" sz="2000">
                <a:latin typeface="BIZ UDPゴシック" panose="020B0400000000000000" pitchFamily="50" charset="-128"/>
                <a:ea typeface="BIZ UDPゴシック" panose="020B0400000000000000" pitchFamily="50" charset="-128"/>
              </a:rPr>
              <a:t>会社はその所属する社会の正当性を信じる</a:t>
            </a:r>
            <a:endParaRPr lang="en-US" altLang="ja-JP" sz="2000">
              <a:latin typeface="BIZ UDPゴシック" panose="020B0400000000000000" pitchFamily="50" charset="-128"/>
              <a:ea typeface="BIZ UDPゴシック" panose="020B0400000000000000" pitchFamily="50" charset="-128"/>
            </a:endParaRPr>
          </a:p>
          <a:p>
            <a:pPr>
              <a:tabLst>
                <a:tab pos="266700" algn="l"/>
              </a:tabLst>
            </a:pPr>
            <a:r>
              <a:rPr kumimoji="1" lang="en-US" altLang="ja-JP" sz="2000">
                <a:latin typeface="BIZ UDPゴシック" panose="020B0400000000000000" pitchFamily="50" charset="-128"/>
                <a:ea typeface="BIZ UDPゴシック" panose="020B0400000000000000" pitchFamily="50" charset="-128"/>
              </a:rPr>
              <a:t>	</a:t>
            </a:r>
            <a:r>
              <a:rPr kumimoji="1" lang="ja-JP" altLang="en-US" sz="2000">
                <a:latin typeface="BIZ UDPゴシック" panose="020B0400000000000000" pitchFamily="50" charset="-128"/>
                <a:ea typeface="BIZ UDPゴシック" panose="020B0400000000000000" pitchFamily="50" charset="-128"/>
              </a:rPr>
              <a:t>発展は社会からの評価の増大であり</a:t>
            </a:r>
            <a:endParaRPr kumimoji="1" lang="en-US" altLang="ja-JP" sz="2000">
              <a:latin typeface="BIZ UDPゴシック" panose="020B0400000000000000" pitchFamily="50" charset="-128"/>
              <a:ea typeface="BIZ UDPゴシック" panose="020B0400000000000000" pitchFamily="50" charset="-128"/>
            </a:endParaRPr>
          </a:p>
          <a:p>
            <a:pPr>
              <a:tabLst>
                <a:tab pos="266700" algn="l"/>
              </a:tabLst>
            </a:pPr>
            <a:r>
              <a:rPr lang="en-US" altLang="ja-JP" sz="2000">
                <a:latin typeface="BIZ UDPゴシック" panose="020B0400000000000000" pitchFamily="50" charset="-128"/>
                <a:ea typeface="BIZ UDPゴシック" panose="020B0400000000000000" pitchFamily="50" charset="-128"/>
              </a:rPr>
              <a:t>	</a:t>
            </a:r>
            <a:r>
              <a:rPr lang="ja-JP" altLang="en-US" sz="2000">
                <a:latin typeface="BIZ UDPゴシック" panose="020B0400000000000000" pitchFamily="50" charset="-128"/>
                <a:ea typeface="BIZ UDPゴシック" panose="020B0400000000000000" pitchFamily="50" charset="-128"/>
              </a:rPr>
              <a:t>また利潤は、社会からの更なる発展を期待されてのご褒美である。</a:t>
            </a:r>
            <a:endParaRPr lang="en-US" altLang="ja-JP" sz="2000">
              <a:latin typeface="BIZ UDPゴシック" panose="020B0400000000000000" pitchFamily="50" charset="-128"/>
              <a:ea typeface="BIZ UDPゴシック" panose="020B0400000000000000" pitchFamily="50" charset="-128"/>
            </a:endParaRPr>
          </a:p>
          <a:p>
            <a:pPr>
              <a:tabLst>
                <a:tab pos="266700" algn="l"/>
              </a:tabLst>
            </a:pPr>
            <a:endParaRPr lang="en-US" altLang="ja-JP" sz="600">
              <a:latin typeface="BIZ UDPゴシック" panose="020B0400000000000000" pitchFamily="50" charset="-128"/>
              <a:ea typeface="BIZ UDPゴシック" panose="020B0400000000000000" pitchFamily="50" charset="-128"/>
            </a:endParaRPr>
          </a:p>
          <a:p>
            <a:pPr>
              <a:tabLst>
                <a:tab pos="266700" algn="l"/>
              </a:tabLst>
            </a:pPr>
            <a:r>
              <a:rPr lang="ja-JP" altLang="en-US" sz="2000">
                <a:latin typeface="BIZ UDPゴシック" panose="020B0400000000000000" pitchFamily="50" charset="-128"/>
                <a:ea typeface="BIZ UDPゴシック" panose="020B0400000000000000" pitchFamily="50" charset="-128"/>
              </a:rPr>
              <a:t> を掲げている。</a:t>
            </a:r>
            <a:endParaRPr lang="en-US" altLang="ja-JP" sz="2000">
              <a:latin typeface="BIZ UDPゴシック" panose="020B0400000000000000" pitchFamily="50" charset="-128"/>
              <a:ea typeface="BIZ UDPゴシック" panose="020B0400000000000000" pitchFamily="50" charset="-128"/>
            </a:endParaRPr>
          </a:p>
          <a:p>
            <a:pPr>
              <a:tabLst>
                <a:tab pos="266700" algn="l"/>
              </a:tabLst>
            </a:pPr>
            <a:endParaRPr lang="en-US" altLang="ja-JP" sz="600">
              <a:latin typeface="BIZ UDPゴシック" panose="020B0400000000000000" pitchFamily="50" charset="-128"/>
              <a:ea typeface="BIZ UDPゴシック" panose="020B0400000000000000" pitchFamily="50" charset="-128"/>
            </a:endParaRPr>
          </a:p>
          <a:p>
            <a:pPr>
              <a:tabLst>
                <a:tab pos="266700" algn="l"/>
              </a:tabLst>
            </a:pPr>
            <a:r>
              <a:rPr lang="ja-JP" altLang="en-US" sz="2000">
                <a:latin typeface="BIZ UDPゴシック" panose="020B0400000000000000" pitchFamily="50" charset="-128"/>
                <a:ea typeface="BIZ UDPゴシック" panose="020B0400000000000000" pitchFamily="50" charset="-128"/>
              </a:rPr>
              <a:t>その基本は「お客様に喜ばれ、社会に必要とされる企業」であり、</a:t>
            </a:r>
            <a:endParaRPr lang="en-US" altLang="ja-JP" sz="2000">
              <a:latin typeface="BIZ UDPゴシック" panose="020B0400000000000000" pitchFamily="50" charset="-128"/>
              <a:ea typeface="BIZ UDPゴシック" panose="020B0400000000000000" pitchFamily="50" charset="-128"/>
            </a:endParaRPr>
          </a:p>
          <a:p>
            <a:pPr>
              <a:tabLst>
                <a:tab pos="266700" algn="l"/>
              </a:tabLst>
            </a:pPr>
            <a:r>
              <a:rPr lang="ja-JP" altLang="en-US" sz="2000">
                <a:latin typeface="BIZ UDPゴシック" panose="020B0400000000000000" pitchFamily="50" charset="-128"/>
                <a:ea typeface="BIZ UDPゴシック" panose="020B0400000000000000" pitchFamily="50" charset="-128"/>
              </a:rPr>
              <a:t>持続可能な社会づくりに貢献する</a:t>
            </a:r>
            <a:r>
              <a:rPr lang="en-US" altLang="ja-JP" sz="2000">
                <a:latin typeface="BIZ UDPゴシック" panose="020B0400000000000000" pitchFamily="50" charset="-128"/>
                <a:ea typeface="BIZ UDPゴシック" panose="020B0400000000000000" pitchFamily="50" charset="-128"/>
              </a:rPr>
              <a:t>100</a:t>
            </a:r>
            <a:r>
              <a:rPr lang="ja-JP" altLang="en-US" sz="2000">
                <a:latin typeface="BIZ UDPゴシック" panose="020B0400000000000000" pitchFamily="50" charset="-128"/>
                <a:ea typeface="BIZ UDPゴシック" panose="020B0400000000000000" pitchFamily="50" charset="-128"/>
              </a:rPr>
              <a:t>年企業を目指している。</a:t>
            </a:r>
            <a:endParaRPr kumimoji="1" lang="ja-JP" altLang="en-US" sz="2000">
              <a:latin typeface="BIZ UDPゴシック" panose="020B0400000000000000" pitchFamily="50" charset="-128"/>
              <a:ea typeface="BIZ UDPゴシック" panose="020B0400000000000000" pitchFamily="50" charset="-128"/>
            </a:endParaRPr>
          </a:p>
        </p:txBody>
      </p:sp>
      <p:sp>
        <p:nvSpPr>
          <p:cNvPr id="4" name="テキスト ボックス 3">
            <a:extLst>
              <a:ext uri="{FF2B5EF4-FFF2-40B4-BE49-F238E27FC236}">
                <a16:creationId xmlns:a16="http://schemas.microsoft.com/office/drawing/2014/main" id="{92CEBD16-8DBB-6C7B-BACD-B04B48FC237C}"/>
              </a:ext>
            </a:extLst>
          </p:cNvPr>
          <p:cNvSpPr txBox="1"/>
          <p:nvPr/>
        </p:nvSpPr>
        <p:spPr>
          <a:xfrm>
            <a:off x="1123082" y="4060921"/>
            <a:ext cx="9689697" cy="1841273"/>
          </a:xfrm>
          <a:prstGeom prst="rect">
            <a:avLst/>
          </a:prstGeom>
          <a:noFill/>
        </p:spPr>
        <p:txBody>
          <a:bodyPr wrap="square" rtlCol="0">
            <a:spAutoFit/>
          </a:bodyPr>
          <a:lstStyle/>
          <a:p>
            <a:pPr>
              <a:tabLst>
                <a:tab pos="266700" algn="l"/>
              </a:tabLst>
            </a:pPr>
            <a:r>
              <a:rPr kumimoji="1" lang="ja-JP" altLang="en-US" sz="2000">
                <a:latin typeface="BIZ UDPゴシック" panose="020B0400000000000000" pitchFamily="50" charset="-128"/>
                <a:ea typeface="BIZ UDPゴシック" panose="020B0400000000000000" pitchFamily="50" charset="-128"/>
              </a:rPr>
              <a:t>企業マインドとして</a:t>
            </a:r>
            <a:r>
              <a:rPr kumimoji="1" lang="ja-JP" altLang="en-US" sz="2000" u="sng">
                <a:latin typeface="BIZ UDPゴシック" panose="020B0400000000000000" pitchFamily="50" charset="-128"/>
                <a:ea typeface="BIZ UDPゴシック" panose="020B0400000000000000" pitchFamily="50" charset="-128"/>
              </a:rPr>
              <a:t>社是</a:t>
            </a:r>
            <a:r>
              <a:rPr kumimoji="1" lang="ja-JP" altLang="en-US" sz="2000">
                <a:latin typeface="BIZ UDPゴシック" panose="020B0400000000000000" pitchFamily="50" charset="-128"/>
                <a:ea typeface="BIZ UDPゴシック" panose="020B0400000000000000" pitchFamily="50" charset="-128"/>
              </a:rPr>
              <a:t>を次のように定めている。</a:t>
            </a:r>
            <a:endParaRPr kumimoji="1" lang="en-US" altLang="ja-JP" sz="2000">
              <a:latin typeface="BIZ UDPゴシック" panose="020B0400000000000000" pitchFamily="50" charset="-128"/>
              <a:ea typeface="BIZ UDPゴシック" panose="020B0400000000000000" pitchFamily="50" charset="-128"/>
            </a:endParaRPr>
          </a:p>
          <a:p>
            <a:pPr>
              <a:tabLst>
                <a:tab pos="266700" algn="l"/>
              </a:tabLst>
            </a:pPr>
            <a:endParaRPr lang="en-US" altLang="ja-JP" sz="1000">
              <a:latin typeface="BIZ UDPゴシック" panose="020B0400000000000000" pitchFamily="50" charset="-128"/>
              <a:ea typeface="BIZ UDPゴシック" panose="020B0400000000000000" pitchFamily="50" charset="-128"/>
            </a:endParaRPr>
          </a:p>
          <a:p>
            <a:pPr>
              <a:lnSpc>
                <a:spcPts val="2600"/>
              </a:lnSpc>
              <a:tabLst>
                <a:tab pos="266700" algn="l"/>
              </a:tabLst>
            </a:pPr>
            <a:r>
              <a:rPr kumimoji="1" lang="en-US" altLang="ja-JP" sz="2000">
                <a:latin typeface="BIZ UDPゴシック" panose="020B0400000000000000" pitchFamily="50" charset="-128"/>
                <a:ea typeface="BIZ UDPゴシック" panose="020B0400000000000000" pitchFamily="50" charset="-128"/>
              </a:rPr>
              <a:t>	</a:t>
            </a:r>
            <a:r>
              <a:rPr kumimoji="1" lang="ja-JP" altLang="en-US" sz="2000">
                <a:latin typeface="BIZ UDPゴシック" panose="020B0400000000000000" pitchFamily="50" charset="-128"/>
                <a:ea typeface="BIZ UDPゴシック" panose="020B0400000000000000" pitchFamily="50" charset="-128"/>
              </a:rPr>
              <a:t>一、社会性に勝る方針は無し</a:t>
            </a:r>
            <a:endParaRPr kumimoji="1" lang="en-US" altLang="ja-JP" sz="2000">
              <a:latin typeface="BIZ UDPゴシック" panose="020B0400000000000000" pitchFamily="50" charset="-128"/>
              <a:ea typeface="BIZ UDPゴシック" panose="020B0400000000000000" pitchFamily="50" charset="-128"/>
            </a:endParaRPr>
          </a:p>
          <a:p>
            <a:pPr>
              <a:lnSpc>
                <a:spcPts val="2600"/>
              </a:lnSpc>
              <a:tabLst>
                <a:tab pos="266700" algn="l"/>
              </a:tabLst>
            </a:pPr>
            <a:r>
              <a:rPr lang="en-US" altLang="ja-JP" sz="2000">
                <a:latin typeface="BIZ UDPゴシック" panose="020B0400000000000000" pitchFamily="50" charset="-128"/>
                <a:ea typeface="BIZ UDPゴシック" panose="020B0400000000000000" pitchFamily="50" charset="-128"/>
              </a:rPr>
              <a:t>	</a:t>
            </a:r>
            <a:r>
              <a:rPr lang="ja-JP" altLang="en-US" sz="2000">
                <a:latin typeface="BIZ UDPゴシック" panose="020B0400000000000000" pitchFamily="50" charset="-128"/>
                <a:ea typeface="BIZ UDPゴシック" panose="020B0400000000000000" pitchFamily="50" charset="-128"/>
              </a:rPr>
              <a:t>二、教育に勝る業務は無し</a:t>
            </a:r>
            <a:endParaRPr lang="en-US" altLang="ja-JP" sz="2000">
              <a:latin typeface="BIZ UDPゴシック" panose="020B0400000000000000" pitchFamily="50" charset="-128"/>
              <a:ea typeface="BIZ UDPゴシック" panose="020B0400000000000000" pitchFamily="50" charset="-128"/>
            </a:endParaRPr>
          </a:p>
          <a:p>
            <a:pPr>
              <a:lnSpc>
                <a:spcPts val="2600"/>
              </a:lnSpc>
              <a:tabLst>
                <a:tab pos="266700" algn="l"/>
              </a:tabLst>
            </a:pPr>
            <a:r>
              <a:rPr kumimoji="1" lang="en-US" altLang="ja-JP" sz="2000">
                <a:latin typeface="BIZ UDPゴシック" panose="020B0400000000000000" pitchFamily="50" charset="-128"/>
                <a:ea typeface="BIZ UDPゴシック" panose="020B0400000000000000" pitchFamily="50" charset="-128"/>
              </a:rPr>
              <a:t>	</a:t>
            </a:r>
            <a:r>
              <a:rPr kumimoji="1" lang="ja-JP" altLang="en-US" sz="2000">
                <a:latin typeface="BIZ UDPゴシック" panose="020B0400000000000000" pitchFamily="50" charset="-128"/>
                <a:ea typeface="BIZ UDPゴシック" panose="020B0400000000000000" pitchFamily="50" charset="-128"/>
              </a:rPr>
              <a:t>三、サカタは開発、製造、販売を行うサービス企業である</a:t>
            </a:r>
            <a:endParaRPr kumimoji="1" lang="en-US" altLang="ja-JP" sz="2000">
              <a:latin typeface="BIZ UDPゴシック" panose="020B0400000000000000" pitchFamily="50" charset="-128"/>
              <a:ea typeface="BIZ UDPゴシック" panose="020B0400000000000000" pitchFamily="50" charset="-128"/>
            </a:endParaRPr>
          </a:p>
          <a:p>
            <a:pPr>
              <a:lnSpc>
                <a:spcPts val="2600"/>
              </a:lnSpc>
              <a:tabLst>
                <a:tab pos="266700" algn="l"/>
              </a:tabLst>
            </a:pPr>
            <a:r>
              <a:rPr lang="en-US" altLang="ja-JP" sz="2000">
                <a:latin typeface="BIZ UDPゴシック" panose="020B0400000000000000" pitchFamily="50" charset="-128"/>
                <a:ea typeface="BIZ UDPゴシック" panose="020B0400000000000000" pitchFamily="50" charset="-128"/>
              </a:rPr>
              <a:t>	</a:t>
            </a:r>
            <a:r>
              <a:rPr lang="ja-JP" altLang="en-US" sz="2000">
                <a:latin typeface="BIZ UDPゴシック" panose="020B0400000000000000" pitchFamily="50" charset="-128"/>
                <a:ea typeface="BIZ UDPゴシック" panose="020B0400000000000000" pitchFamily="50" charset="-128"/>
              </a:rPr>
              <a:t>四、会社は公器である</a:t>
            </a:r>
            <a:endParaRPr kumimoji="1" lang="ja-JP" altLang="en-US" sz="2000">
              <a:latin typeface="BIZ UDPゴシック" panose="020B0400000000000000" pitchFamily="50" charset="-128"/>
              <a:ea typeface="BIZ UDPゴシック" panose="020B0400000000000000" pitchFamily="50" charset="-128"/>
            </a:endParaRPr>
          </a:p>
        </p:txBody>
      </p:sp>
      <p:sp>
        <p:nvSpPr>
          <p:cNvPr id="5" name="スライド番号プレースホルダー 3">
            <a:extLst>
              <a:ext uri="{FF2B5EF4-FFF2-40B4-BE49-F238E27FC236}">
                <a16:creationId xmlns:a16="http://schemas.microsoft.com/office/drawing/2014/main" id="{3A41F4E7-F342-E195-9A26-EB4BAD9EE237}"/>
              </a:ext>
            </a:extLst>
          </p:cNvPr>
          <p:cNvSpPr>
            <a:spLocks noGrp="1"/>
          </p:cNvSpPr>
          <p:nvPr>
            <p:ph type="sldNum" sz="quarter" idx="12"/>
          </p:nvPr>
        </p:nvSpPr>
        <p:spPr>
          <a:xfrm>
            <a:off x="10590212" y="6248400"/>
            <a:ext cx="1185039" cy="365125"/>
          </a:xfrm>
        </p:spPr>
        <p:txBody>
          <a:bodyPr/>
          <a:lstStyle/>
          <a:p>
            <a:fld id="{0A598AA7-80A8-457C-9B78-5EBD5E8EF24D}" type="slidenum">
              <a:rPr kumimoji="1" lang="ja-JP" altLang="en-US" sz="1400" smtClean="0">
                <a:solidFill>
                  <a:schemeClr val="tx1"/>
                </a:solidFill>
                <a:latin typeface="BIZ UDPゴシック" panose="020B0400000000000000" pitchFamily="50" charset="-128"/>
                <a:ea typeface="BIZ UDPゴシック" panose="020B0400000000000000" pitchFamily="50" charset="-128"/>
              </a:rPr>
              <a:t>4</a:t>
            </a:fld>
            <a:endParaRPr kumimoji="1" lang="ja-JP" altLang="en-US" sz="140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561234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92CB83AE-AC52-C22B-9EB8-56DD24F78008}"/>
              </a:ext>
            </a:extLst>
          </p:cNvPr>
          <p:cNvSpPr>
            <a:spLocks noGrp="1"/>
          </p:cNvSpPr>
          <p:nvPr>
            <p:ph type="sldNum" sz="quarter" idx="12"/>
          </p:nvPr>
        </p:nvSpPr>
        <p:spPr>
          <a:xfrm>
            <a:off x="10590212" y="6248400"/>
            <a:ext cx="1185039" cy="365125"/>
          </a:xfrm>
        </p:spPr>
        <p:txBody>
          <a:bodyPr/>
          <a:lstStyle/>
          <a:p>
            <a:fld id="{0A598AA7-80A8-457C-9B78-5EBD5E8EF24D}" type="slidenum">
              <a:rPr kumimoji="1" lang="ja-JP" altLang="en-US" sz="1400" smtClean="0">
                <a:solidFill>
                  <a:schemeClr val="tx1"/>
                </a:solidFill>
                <a:latin typeface="BIZ UDPゴシック" panose="020B0400000000000000" pitchFamily="50" charset="-128"/>
                <a:ea typeface="BIZ UDPゴシック" panose="020B0400000000000000" pitchFamily="50" charset="-128"/>
              </a:rPr>
              <a:t>5</a:t>
            </a:fld>
            <a:endParaRPr kumimoji="1" lang="ja-JP" altLang="en-US" sz="1400">
              <a:solidFill>
                <a:schemeClr val="tx1"/>
              </a:solidFill>
              <a:latin typeface="BIZ UDPゴシック" panose="020B0400000000000000" pitchFamily="50" charset="-128"/>
              <a:ea typeface="BIZ UDPゴシック" panose="020B0400000000000000" pitchFamily="50" charset="-128"/>
            </a:endParaRPr>
          </a:p>
        </p:txBody>
      </p:sp>
      <p:sp>
        <p:nvSpPr>
          <p:cNvPr id="6" name="テキスト ボックス 5">
            <a:extLst>
              <a:ext uri="{FF2B5EF4-FFF2-40B4-BE49-F238E27FC236}">
                <a16:creationId xmlns:a16="http://schemas.microsoft.com/office/drawing/2014/main" id="{DAE36E04-9609-F10F-C5D9-E0744E68A8C9}"/>
              </a:ext>
            </a:extLst>
          </p:cNvPr>
          <p:cNvSpPr txBox="1"/>
          <p:nvPr/>
        </p:nvSpPr>
        <p:spPr>
          <a:xfrm>
            <a:off x="1158257" y="1383406"/>
            <a:ext cx="9875483" cy="830997"/>
          </a:xfrm>
          <a:prstGeom prst="rect">
            <a:avLst/>
          </a:prstGeom>
          <a:noFill/>
        </p:spPr>
        <p:txBody>
          <a:bodyPr wrap="square" rtlCol="0">
            <a:spAutoFit/>
          </a:bodyPr>
          <a:lstStyle/>
          <a:p>
            <a:r>
              <a:rPr kumimoji="1" lang="ja-JP" altLang="en-US" sz="2400">
                <a:latin typeface="BIZ UDPゴシック" panose="020B0400000000000000" pitchFamily="50" charset="-128"/>
                <a:ea typeface="BIZ UDPゴシック" panose="020B0400000000000000" pitchFamily="50" charset="-128"/>
              </a:rPr>
              <a:t>経営理念と社是に基づく、中期的ビジョン「</a:t>
            </a:r>
            <a:r>
              <a:rPr kumimoji="1" lang="en-US" altLang="ja-JP" sz="2400">
                <a:latin typeface="BIZ UDPゴシック" panose="020B0400000000000000" pitchFamily="50" charset="-128"/>
                <a:ea typeface="BIZ UDPゴシック" panose="020B0400000000000000" pitchFamily="50" charset="-128"/>
              </a:rPr>
              <a:t>SAKATA</a:t>
            </a:r>
            <a:r>
              <a:rPr kumimoji="1" lang="ja-JP" altLang="en-US" sz="2400">
                <a:latin typeface="BIZ UDPゴシック" panose="020B0400000000000000" pitchFamily="50" charset="-128"/>
                <a:ea typeface="BIZ UDPゴシック" panose="020B0400000000000000" pitchFamily="50" charset="-128"/>
              </a:rPr>
              <a:t>ビジョン</a:t>
            </a:r>
            <a:r>
              <a:rPr kumimoji="1" lang="en-US" altLang="ja-JP" sz="2400">
                <a:latin typeface="BIZ UDPゴシック" panose="020B0400000000000000" pitchFamily="50" charset="-128"/>
                <a:ea typeface="BIZ UDPゴシック" panose="020B0400000000000000" pitchFamily="50" charset="-128"/>
              </a:rPr>
              <a:t>2027</a:t>
            </a:r>
            <a:r>
              <a:rPr kumimoji="1" lang="ja-JP" altLang="en-US" sz="2400">
                <a:latin typeface="BIZ UDPゴシック" panose="020B0400000000000000" pitchFamily="50" charset="-128"/>
                <a:ea typeface="BIZ UDPゴシック" panose="020B0400000000000000" pitchFamily="50" charset="-128"/>
              </a:rPr>
              <a:t>」を次のように定める。</a:t>
            </a:r>
          </a:p>
        </p:txBody>
      </p:sp>
      <p:sp>
        <p:nvSpPr>
          <p:cNvPr id="2" name="テキスト ボックス 1">
            <a:extLst>
              <a:ext uri="{FF2B5EF4-FFF2-40B4-BE49-F238E27FC236}">
                <a16:creationId xmlns:a16="http://schemas.microsoft.com/office/drawing/2014/main" id="{2D411216-0CAD-4C84-C59E-BE0BD8A7615D}"/>
              </a:ext>
            </a:extLst>
          </p:cNvPr>
          <p:cNvSpPr txBox="1"/>
          <p:nvPr/>
        </p:nvSpPr>
        <p:spPr>
          <a:xfrm>
            <a:off x="944852" y="421837"/>
            <a:ext cx="10302295" cy="553998"/>
          </a:xfrm>
          <a:prstGeom prst="rect">
            <a:avLst/>
          </a:prstGeom>
          <a:noFill/>
        </p:spPr>
        <p:txBody>
          <a:bodyPr wrap="square" rtlCol="0">
            <a:spAutoFit/>
          </a:bodyPr>
          <a:lstStyle/>
          <a:p>
            <a:r>
              <a:rPr lang="en-US" altLang="ja-JP" sz="3000">
                <a:latin typeface="BIZ UDPゴシック" panose="020B0400000000000000" pitchFamily="50" charset="-128"/>
                <a:ea typeface="BIZ UDPゴシック" panose="020B0400000000000000" pitchFamily="50" charset="-128"/>
              </a:rPr>
              <a:t>2</a:t>
            </a:r>
            <a:r>
              <a:rPr kumimoji="1" lang="en-US" altLang="ja-JP" sz="3000">
                <a:latin typeface="BIZ UDPゴシック" panose="020B0400000000000000" pitchFamily="50" charset="-128"/>
                <a:ea typeface="BIZ UDPゴシック" panose="020B0400000000000000" pitchFamily="50" charset="-128"/>
              </a:rPr>
              <a:t>. SAKATA</a:t>
            </a:r>
            <a:r>
              <a:rPr kumimoji="1" lang="ja-JP" altLang="en-US" sz="3000">
                <a:latin typeface="BIZ UDPゴシック" panose="020B0400000000000000" pitchFamily="50" charset="-128"/>
                <a:ea typeface="BIZ UDPゴシック" panose="020B0400000000000000" pitchFamily="50" charset="-128"/>
              </a:rPr>
              <a:t>ビジョン</a:t>
            </a:r>
            <a:r>
              <a:rPr kumimoji="1" lang="en-US" altLang="ja-JP" sz="3000">
                <a:latin typeface="BIZ UDPゴシック" panose="020B0400000000000000" pitchFamily="50" charset="-128"/>
                <a:ea typeface="BIZ UDPゴシック" panose="020B0400000000000000" pitchFamily="50" charset="-128"/>
              </a:rPr>
              <a:t>2027</a:t>
            </a:r>
            <a:endParaRPr kumimoji="1" lang="ja-JP" altLang="en-US" sz="3000">
              <a:latin typeface="BIZ UDPゴシック" panose="020B0400000000000000" pitchFamily="50" charset="-128"/>
              <a:ea typeface="BIZ UDPゴシック" panose="020B0400000000000000" pitchFamily="50" charset="-128"/>
            </a:endParaRPr>
          </a:p>
        </p:txBody>
      </p:sp>
      <p:sp>
        <p:nvSpPr>
          <p:cNvPr id="8" name="テキスト ボックス 7">
            <a:extLst>
              <a:ext uri="{FF2B5EF4-FFF2-40B4-BE49-F238E27FC236}">
                <a16:creationId xmlns:a16="http://schemas.microsoft.com/office/drawing/2014/main" id="{CF0B9DFB-8600-8CB3-51B1-FB83CB9DED21}"/>
              </a:ext>
            </a:extLst>
          </p:cNvPr>
          <p:cNvSpPr txBox="1"/>
          <p:nvPr/>
        </p:nvSpPr>
        <p:spPr>
          <a:xfrm>
            <a:off x="944852" y="2701730"/>
            <a:ext cx="10302295" cy="2400657"/>
          </a:xfrm>
          <a:prstGeom prst="rect">
            <a:avLst/>
          </a:prstGeom>
          <a:noFill/>
        </p:spPr>
        <p:txBody>
          <a:bodyPr wrap="square" rtlCol="0">
            <a:spAutoFit/>
          </a:bodyPr>
          <a:lstStyle/>
          <a:p>
            <a:pPr marL="457200" indent="-457200">
              <a:spcAft>
                <a:spcPts val="1200"/>
              </a:spcAft>
              <a:buFont typeface="+mj-lt"/>
              <a:buAutoNum type="arabicPeriod"/>
            </a:pPr>
            <a:r>
              <a:rPr kumimoji="1" lang="ja-JP" altLang="en-US" sz="2400">
                <a:latin typeface="BIZ UDPゴシック" panose="020B0400000000000000" pitchFamily="50" charset="-128"/>
                <a:ea typeface="BIZ UDPゴシック" panose="020B0400000000000000" pitchFamily="50" charset="-128"/>
              </a:rPr>
              <a:t>お客様の</a:t>
            </a:r>
            <a:r>
              <a:rPr lang="ja-JP" altLang="en-US" sz="2400">
                <a:latin typeface="BIZ UDPゴシック" panose="020B0400000000000000" pitchFamily="50" charset="-128"/>
                <a:ea typeface="BIZ UDPゴシック" panose="020B0400000000000000" pitchFamily="50" charset="-128"/>
              </a:rPr>
              <a:t>要望に</a:t>
            </a:r>
            <a:r>
              <a:rPr kumimoji="1" lang="ja-JP" altLang="en-US" sz="2400">
                <a:latin typeface="BIZ UDPゴシック" panose="020B0400000000000000" pitchFamily="50" charset="-128"/>
                <a:ea typeface="BIZ UDPゴシック" panose="020B0400000000000000" pitchFamily="50" charset="-128"/>
              </a:rPr>
              <a:t>スピーディーに対応することで社会の発展に貢献します。</a:t>
            </a:r>
            <a:endParaRPr kumimoji="1" lang="en-US" altLang="ja-JP" sz="2400">
              <a:latin typeface="BIZ UDPゴシック" panose="020B0400000000000000" pitchFamily="50" charset="-128"/>
              <a:ea typeface="BIZ UDPゴシック" panose="020B0400000000000000" pitchFamily="50" charset="-128"/>
            </a:endParaRPr>
          </a:p>
          <a:p>
            <a:pPr marL="457200" indent="-457200">
              <a:spcAft>
                <a:spcPts val="1200"/>
              </a:spcAft>
              <a:buFont typeface="+mj-lt"/>
              <a:buAutoNum type="arabicPeriod"/>
            </a:pPr>
            <a:r>
              <a:rPr lang="ja-JP" altLang="en-US" sz="2400">
                <a:latin typeface="BIZ UDPゴシック" panose="020B0400000000000000" pitchFamily="50" charset="-128"/>
                <a:ea typeface="BIZ UDPゴシック" panose="020B0400000000000000" pitchFamily="50" charset="-128"/>
              </a:rPr>
              <a:t>業務プロセスのデジタル化・ロボット化による全体最適で製品サービスを</a:t>
            </a:r>
            <a:br>
              <a:rPr lang="en-US" altLang="ja-JP" sz="2400">
                <a:latin typeface="BIZ UDPゴシック" panose="020B0400000000000000" pitchFamily="50" charset="-128"/>
                <a:ea typeface="BIZ UDPゴシック" panose="020B0400000000000000" pitchFamily="50" charset="-128"/>
              </a:rPr>
            </a:br>
            <a:r>
              <a:rPr lang="ja-JP" altLang="en-US" sz="2400">
                <a:latin typeface="BIZ UDPゴシック" panose="020B0400000000000000" pitchFamily="50" charset="-128"/>
                <a:ea typeface="BIZ UDPゴシック" panose="020B0400000000000000" pitchFamily="50" charset="-128"/>
              </a:rPr>
              <a:t>タイムリーにお届けします。</a:t>
            </a:r>
            <a:endParaRPr lang="en-US" altLang="ja-JP" sz="2400">
              <a:latin typeface="BIZ UDPゴシック" panose="020B0400000000000000" pitchFamily="50" charset="-128"/>
              <a:ea typeface="BIZ UDPゴシック" panose="020B0400000000000000" pitchFamily="50" charset="-128"/>
            </a:endParaRPr>
          </a:p>
          <a:p>
            <a:pPr marL="457200" indent="-457200">
              <a:spcAft>
                <a:spcPts val="1200"/>
              </a:spcAft>
              <a:buFont typeface="+mj-lt"/>
              <a:buAutoNum type="arabicPeriod"/>
            </a:pPr>
            <a:r>
              <a:rPr kumimoji="1" lang="ja-JP" altLang="en-US" sz="2400">
                <a:latin typeface="BIZ UDPゴシック" panose="020B0400000000000000" pitchFamily="50" charset="-128"/>
                <a:ea typeface="BIZ UDPゴシック" panose="020B0400000000000000" pitchFamily="50" charset="-128"/>
              </a:rPr>
              <a:t>常に新しいことに挑戦し、持続的に成長しま</a:t>
            </a:r>
            <a:r>
              <a:rPr lang="ja-JP" altLang="en-US" sz="2400">
                <a:latin typeface="BIZ UDPゴシック" panose="020B0400000000000000" pitchFamily="50" charset="-128"/>
                <a:ea typeface="BIZ UDPゴシック" panose="020B0400000000000000" pitchFamily="50" charset="-128"/>
              </a:rPr>
              <a:t>す。</a:t>
            </a:r>
            <a:endParaRPr lang="en-US" altLang="ja-JP" sz="2400">
              <a:latin typeface="BIZ UDPゴシック" panose="020B0400000000000000" pitchFamily="50" charset="-128"/>
              <a:ea typeface="BIZ UDPゴシック" panose="020B0400000000000000" pitchFamily="50" charset="-128"/>
            </a:endParaRPr>
          </a:p>
          <a:p>
            <a:pPr marL="457200" indent="-457200">
              <a:spcAft>
                <a:spcPts val="1200"/>
              </a:spcAft>
              <a:buFont typeface="+mj-lt"/>
              <a:buAutoNum type="arabicPeriod"/>
            </a:pPr>
            <a:r>
              <a:rPr lang="ja-JP" altLang="en-US" sz="2400">
                <a:latin typeface="BIZ UDPゴシック" panose="020B0400000000000000" pitchFamily="50" charset="-128"/>
                <a:ea typeface="BIZ UDPゴシック" panose="020B0400000000000000" pitchFamily="50" charset="-128"/>
              </a:rPr>
              <a:t>一人ひとりが常に学び、企業とともに成長します。</a:t>
            </a:r>
            <a:endParaRPr kumimoji="1" lang="ja-JP" altLang="en-US" sz="240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4364421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29EF035D-BCEB-0404-C066-9A411FEE628C}"/>
              </a:ext>
            </a:extLst>
          </p:cNvPr>
          <p:cNvSpPr txBox="1"/>
          <p:nvPr/>
        </p:nvSpPr>
        <p:spPr>
          <a:xfrm>
            <a:off x="1310704" y="1050301"/>
            <a:ext cx="8562200" cy="461665"/>
          </a:xfrm>
          <a:prstGeom prst="rect">
            <a:avLst/>
          </a:prstGeom>
          <a:noFill/>
        </p:spPr>
        <p:txBody>
          <a:bodyPr wrap="square" rtlCol="0">
            <a:spAutoFit/>
          </a:bodyPr>
          <a:lstStyle/>
          <a:p>
            <a:r>
              <a:rPr kumimoji="1" lang="ja-JP" altLang="en-US" sz="2400">
                <a:latin typeface="BIZ UDPゴシック" panose="020B0400000000000000" pitchFamily="50" charset="-128"/>
                <a:ea typeface="BIZ UDPゴシック" panose="020B0400000000000000" pitchFamily="50" charset="-128"/>
              </a:rPr>
              <a:t>ビジョン実現のための戦略は、次表のとおりである。</a:t>
            </a:r>
          </a:p>
        </p:txBody>
      </p:sp>
      <p:graphicFrame>
        <p:nvGraphicFramePr>
          <p:cNvPr id="4" name="表 3">
            <a:extLst>
              <a:ext uri="{FF2B5EF4-FFF2-40B4-BE49-F238E27FC236}">
                <a16:creationId xmlns:a16="http://schemas.microsoft.com/office/drawing/2014/main" id="{E2604D57-7DB8-8810-FDB8-F11210796872}"/>
              </a:ext>
            </a:extLst>
          </p:cNvPr>
          <p:cNvGraphicFramePr>
            <a:graphicFrameLocks noGrp="1"/>
          </p:cNvGraphicFramePr>
          <p:nvPr>
            <p:extLst>
              <p:ext uri="{D42A27DB-BD31-4B8C-83A1-F6EECF244321}">
                <p14:modId xmlns:p14="http://schemas.microsoft.com/office/powerpoint/2010/main" val="1167856316"/>
              </p:ext>
            </p:extLst>
          </p:nvPr>
        </p:nvGraphicFramePr>
        <p:xfrm>
          <a:off x="578069" y="1579880"/>
          <a:ext cx="11083159" cy="4150360"/>
        </p:xfrm>
        <a:graphic>
          <a:graphicData uri="http://schemas.openxmlformats.org/drawingml/2006/table">
            <a:tbl>
              <a:tblPr firstRow="1" bandRow="1">
                <a:tableStyleId>{5C22544A-7EE6-4342-B048-85BDC9FD1C3A}</a:tableStyleId>
              </a:tblPr>
              <a:tblGrid>
                <a:gridCol w="2186152">
                  <a:extLst>
                    <a:ext uri="{9D8B030D-6E8A-4147-A177-3AD203B41FA5}">
                      <a16:colId xmlns:a16="http://schemas.microsoft.com/office/drawing/2014/main" val="1327931881"/>
                    </a:ext>
                  </a:extLst>
                </a:gridCol>
                <a:gridCol w="8897007">
                  <a:extLst>
                    <a:ext uri="{9D8B030D-6E8A-4147-A177-3AD203B41FA5}">
                      <a16:colId xmlns:a16="http://schemas.microsoft.com/office/drawing/2014/main" val="2148643674"/>
                    </a:ext>
                  </a:extLst>
                </a:gridCol>
              </a:tblGrid>
              <a:tr h="370840">
                <a:tc>
                  <a:txBody>
                    <a:bodyPr/>
                    <a:lstStyle/>
                    <a:p>
                      <a:r>
                        <a:rPr kumimoji="1" lang="ja-JP" altLang="en-US" sz="1600" b="0">
                          <a:solidFill>
                            <a:schemeClr val="tx1"/>
                          </a:solidFill>
                          <a:latin typeface="BIZ UDPゴシック" panose="020B0400000000000000" pitchFamily="50" charset="-128"/>
                          <a:ea typeface="BIZ UDPゴシック" panose="020B0400000000000000" pitchFamily="50" charset="-128"/>
                        </a:rPr>
                        <a:t>ビジョン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600" b="0">
                          <a:solidFill>
                            <a:schemeClr val="tx1"/>
                          </a:solidFill>
                          <a:latin typeface="BIZ UDPゴシック" panose="020B0400000000000000" pitchFamily="50" charset="-128"/>
                          <a:ea typeface="BIZ UDPゴシック" panose="020B0400000000000000" pitchFamily="50" charset="-128"/>
                        </a:rPr>
                        <a:t>戦略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22918922"/>
                  </a:ext>
                </a:extLst>
              </a:tr>
              <a:tr h="370840">
                <a:tc>
                  <a:txBody>
                    <a:bodyPr/>
                    <a:lstStyle/>
                    <a:p>
                      <a:r>
                        <a:rPr kumimoji="1" lang="ja-JP" altLang="en-US" sz="1200">
                          <a:latin typeface="BIZ UDPゴシック" panose="020B0400000000000000" pitchFamily="50" charset="-128"/>
                          <a:ea typeface="BIZ UDPゴシック" panose="020B0400000000000000" pitchFamily="50" charset="-128"/>
                        </a:rPr>
                        <a:t>お客様の</a:t>
                      </a:r>
                      <a:r>
                        <a:rPr lang="ja-JP" altLang="en-US" sz="1200">
                          <a:latin typeface="BIZ UDPゴシック" panose="020B0400000000000000" pitchFamily="50" charset="-128"/>
                          <a:ea typeface="BIZ UDPゴシック" panose="020B0400000000000000" pitchFamily="50" charset="-128"/>
                        </a:rPr>
                        <a:t>要望に</a:t>
                      </a:r>
                      <a:r>
                        <a:rPr kumimoji="1" lang="ja-JP" altLang="en-US" sz="1200">
                          <a:latin typeface="BIZ UDPゴシック" panose="020B0400000000000000" pitchFamily="50" charset="-128"/>
                          <a:ea typeface="BIZ UDPゴシック" panose="020B0400000000000000" pitchFamily="50" charset="-128"/>
                        </a:rPr>
                        <a:t>スピーディーに対応することで社会の発展に貢献します</a:t>
                      </a:r>
                      <a:endParaRPr kumimoji="1" lang="ja-JP" altLang="en-US" sz="1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0" indent="-342900" algn="l" defTabSz="360000" rtl="0" eaLnBrk="1" fontAlgn="auto" latinLnBrk="0" hangingPunct="1">
                        <a:lnSpc>
                          <a:spcPct val="100000"/>
                        </a:lnSpc>
                        <a:spcBef>
                          <a:spcPts val="0"/>
                        </a:spcBef>
                        <a:spcAft>
                          <a:spcPts val="0"/>
                        </a:spcAft>
                        <a:buClrTx/>
                        <a:buSzTx/>
                        <a:buFont typeface="+mj-ea"/>
                        <a:buAutoNum type="circleNumDbPlain"/>
                        <a:tabLst>
                          <a:tab pos="266400" algn="l"/>
                        </a:tabLst>
                        <a:defRPr/>
                      </a:pPr>
                      <a:r>
                        <a:rPr kumimoji="1" lang="en-US" altLang="ja-JP" sz="1400">
                          <a:solidFill>
                            <a:schemeClr val="tx1"/>
                          </a:solidFill>
                          <a:latin typeface="BIZ UDPゴシック" panose="020B0400000000000000" pitchFamily="50" charset="-128"/>
                          <a:ea typeface="BIZ UDPゴシック" panose="020B0400000000000000" pitchFamily="50" charset="-128"/>
                        </a:rPr>
                        <a:t>	</a:t>
                      </a:r>
                      <a:r>
                        <a:rPr lang="ja-JP" altLang="en-US" sz="1400">
                          <a:latin typeface="BIZ UDPゴシック" panose="020B0400000000000000" pitchFamily="50" charset="-128"/>
                          <a:ea typeface="BIZ UDPゴシック" panose="020B0400000000000000" pitchFamily="50" charset="-128"/>
                        </a:rPr>
                        <a:t>製品開発にコンピュータシミュレーション技術を活用し、お客様にスピーディーに製品を提供する。</a:t>
                      </a:r>
                      <a:endParaRPr lang="en-US" altLang="ja-JP" sz="1400">
                        <a:latin typeface="BIZ UDPゴシック" panose="020B0400000000000000" pitchFamily="50" charset="-128"/>
                        <a:ea typeface="BIZ UDPゴシック" panose="020B0400000000000000" pitchFamily="50" charset="-128"/>
                      </a:endParaRPr>
                    </a:p>
                    <a:p>
                      <a:pPr marL="342900" marR="0" lvl="0" indent="-342900" algn="l" defTabSz="360000" rtl="0" eaLnBrk="1" fontAlgn="auto" latinLnBrk="0" hangingPunct="1">
                        <a:lnSpc>
                          <a:spcPct val="100000"/>
                        </a:lnSpc>
                        <a:spcBef>
                          <a:spcPts val="0"/>
                        </a:spcBef>
                        <a:spcAft>
                          <a:spcPts val="0"/>
                        </a:spcAft>
                        <a:buClrTx/>
                        <a:buSzTx/>
                        <a:buFont typeface="+mj-ea"/>
                        <a:buAutoNum type="circleNumDbPlain"/>
                        <a:tabLst>
                          <a:tab pos="266400" algn="l"/>
                        </a:tabLst>
                        <a:defRPr/>
                      </a:pPr>
                      <a:r>
                        <a:rPr lang="en-US" altLang="ja-JP" sz="1400">
                          <a:latin typeface="BIZ UDPゴシック" panose="020B0400000000000000" pitchFamily="50" charset="-128"/>
                          <a:ea typeface="BIZ UDPゴシック" panose="020B0400000000000000" pitchFamily="50" charset="-128"/>
                        </a:rPr>
                        <a:t>	</a:t>
                      </a:r>
                      <a:r>
                        <a:rPr lang="ja-JP" altLang="en-US" sz="1400">
                          <a:latin typeface="BIZ UDPゴシック" panose="020B0400000000000000" pitchFamily="50" charset="-128"/>
                          <a:ea typeface="BIZ UDPゴシック" panose="020B0400000000000000" pitchFamily="50" charset="-128"/>
                        </a:rPr>
                        <a:t>お客様との接点に注目し、発注しやすいシステムの構築など競合との差別化により、受注増につなげる。</a:t>
                      </a:r>
                      <a:endParaRPr lang="en-US" altLang="ja-JP" sz="1400">
                        <a:latin typeface="BIZ UDPゴシック" panose="020B0400000000000000" pitchFamily="50" charset="-128"/>
                        <a:ea typeface="BIZ UDPゴシック" panose="020B0400000000000000" pitchFamily="50" charset="-128"/>
                      </a:endParaRPr>
                    </a:p>
                    <a:p>
                      <a:pPr marL="342900" marR="0" lvl="0" indent="-342900" algn="l" defTabSz="360000" rtl="0" eaLnBrk="1" fontAlgn="auto" latinLnBrk="0" hangingPunct="1">
                        <a:lnSpc>
                          <a:spcPct val="100000"/>
                        </a:lnSpc>
                        <a:spcBef>
                          <a:spcPts val="0"/>
                        </a:spcBef>
                        <a:spcAft>
                          <a:spcPts val="0"/>
                        </a:spcAft>
                        <a:buClrTx/>
                        <a:buSzTx/>
                        <a:buFont typeface="+mj-ea"/>
                        <a:buAutoNum type="circleNumDbPlain"/>
                        <a:tabLst>
                          <a:tab pos="266400" algn="l"/>
                        </a:tabLst>
                        <a:defRPr/>
                      </a:pPr>
                      <a:r>
                        <a:rPr lang="ja-JP" altLang="en-US" sz="1400">
                          <a:latin typeface="BIZ UDPゴシック" panose="020B0400000000000000" pitchFamily="50" charset="-128"/>
                          <a:ea typeface="BIZ UDPゴシック" panose="020B0400000000000000" pitchFamily="50" charset="-128"/>
                        </a:rPr>
                        <a:t>属人化をなくし、チームで対応できるようにし、対応者がワンストップで回答できるシステムを構築する。</a:t>
                      </a:r>
                      <a:endParaRPr kumimoji="1" lang="ja-JP" altLang="en-US" sz="1400">
                        <a:solidFill>
                          <a:schemeClr val="tx1"/>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96109026"/>
                  </a:ext>
                </a:extLst>
              </a:tr>
              <a:tr h="370840">
                <a:tc>
                  <a:txBody>
                    <a:bodyPr/>
                    <a:lstStyle/>
                    <a:p>
                      <a:r>
                        <a:rPr lang="ja-JP" altLang="en-US" sz="1200">
                          <a:latin typeface="BIZ UDPゴシック" panose="020B0400000000000000" pitchFamily="50" charset="-128"/>
                          <a:ea typeface="BIZ UDPゴシック" panose="020B0400000000000000" pitchFamily="50" charset="-128"/>
                        </a:rPr>
                        <a:t>業務プロセスのデジタル化・</a:t>
                      </a:r>
                      <a:br>
                        <a:rPr lang="en-US" altLang="ja-JP" sz="1200">
                          <a:latin typeface="BIZ UDPゴシック" panose="020B0400000000000000" pitchFamily="50" charset="-128"/>
                          <a:ea typeface="BIZ UDPゴシック" panose="020B0400000000000000" pitchFamily="50" charset="-128"/>
                        </a:rPr>
                      </a:br>
                      <a:r>
                        <a:rPr lang="ja-JP" altLang="en-US" sz="1200">
                          <a:latin typeface="BIZ UDPゴシック" panose="020B0400000000000000" pitchFamily="50" charset="-128"/>
                          <a:ea typeface="BIZ UDPゴシック" panose="020B0400000000000000" pitchFamily="50" charset="-128"/>
                        </a:rPr>
                        <a:t>ロボット化による全体最適で製品サービスをタイムリーに</a:t>
                      </a:r>
                      <a:br>
                        <a:rPr lang="en-US" altLang="ja-JP" sz="1200">
                          <a:latin typeface="BIZ UDPゴシック" panose="020B0400000000000000" pitchFamily="50" charset="-128"/>
                          <a:ea typeface="BIZ UDPゴシック" panose="020B0400000000000000" pitchFamily="50" charset="-128"/>
                        </a:rPr>
                      </a:br>
                      <a:r>
                        <a:rPr lang="ja-JP" altLang="en-US" sz="1200">
                          <a:latin typeface="BIZ UDPゴシック" panose="020B0400000000000000" pitchFamily="50" charset="-128"/>
                          <a:ea typeface="BIZ UDPゴシック" panose="020B0400000000000000" pitchFamily="50" charset="-128"/>
                        </a:rPr>
                        <a:t>お届けします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indent="-342900">
                        <a:lnSpc>
                          <a:spcPct val="100000"/>
                        </a:lnSpc>
                        <a:spcBef>
                          <a:spcPts val="0"/>
                        </a:spcBef>
                        <a:buFont typeface="+mj-ea"/>
                        <a:buAutoNum type="circleNumDbPlain"/>
                      </a:pPr>
                      <a:r>
                        <a:rPr lang="ja-JP" altLang="en-US" sz="1400">
                          <a:latin typeface="BIZ UDPゴシック" panose="020B0400000000000000" pitchFamily="50" charset="-128"/>
                          <a:ea typeface="BIZ UDPゴシック" panose="020B0400000000000000" pitchFamily="50" charset="-128"/>
                        </a:rPr>
                        <a:t>必要な在庫量を維持する生産計画立案やサプライチェーンを含めた生産プロセスの全体最適を目指し、</a:t>
                      </a:r>
                      <a:br>
                        <a:rPr lang="en-US" altLang="ja-JP" sz="1400">
                          <a:latin typeface="BIZ UDPゴシック" panose="020B0400000000000000" pitchFamily="50" charset="-128"/>
                          <a:ea typeface="BIZ UDPゴシック" panose="020B0400000000000000" pitchFamily="50" charset="-128"/>
                        </a:rPr>
                      </a:br>
                      <a:r>
                        <a:rPr lang="ja-JP" altLang="en-US" sz="1400">
                          <a:latin typeface="BIZ UDPゴシック" panose="020B0400000000000000" pitchFamily="50" charset="-128"/>
                          <a:ea typeface="BIZ UDPゴシック" panose="020B0400000000000000" pitchFamily="50" charset="-128"/>
                        </a:rPr>
                        <a:t>基幹システムの改善を進める。</a:t>
                      </a:r>
                      <a:endParaRPr lang="en-US" altLang="ja-JP" sz="1400">
                        <a:latin typeface="BIZ UDPゴシック" panose="020B0400000000000000" pitchFamily="50" charset="-128"/>
                        <a:ea typeface="BIZ UDPゴシック" panose="020B0400000000000000" pitchFamily="50" charset="-128"/>
                      </a:endParaRPr>
                    </a:p>
                    <a:p>
                      <a:pPr marL="342900" indent="-342900">
                        <a:lnSpc>
                          <a:spcPct val="100000"/>
                        </a:lnSpc>
                        <a:spcBef>
                          <a:spcPts val="0"/>
                        </a:spcBef>
                        <a:buFont typeface="+mj-ea"/>
                        <a:buAutoNum type="circleNumDbPlain"/>
                      </a:pPr>
                      <a:r>
                        <a:rPr lang="ja-JP" altLang="en-US" sz="1400">
                          <a:latin typeface="BIZ UDPゴシック" panose="020B0400000000000000" pitchFamily="50" charset="-128"/>
                          <a:ea typeface="BIZ UDPゴシック" panose="020B0400000000000000" pitchFamily="50" charset="-128"/>
                        </a:rPr>
                        <a:t>製造工程のロボット活用による自動化・省人化と事務作業にデジタル技術を活用し、効率化を図る。</a:t>
                      </a:r>
                      <a:endParaRPr lang="en-US" altLang="ja-JP" sz="1400">
                        <a:latin typeface="BIZ UDPゴシック" panose="020B0400000000000000" pitchFamily="50" charset="-128"/>
                        <a:ea typeface="BIZ UDPゴシック" panose="020B0400000000000000" pitchFamily="50" charset="-128"/>
                      </a:endParaRPr>
                    </a:p>
                    <a:p>
                      <a:pPr marL="342900" marR="0" lvl="0" indent="-342900" algn="l" defTabSz="914400" rtl="0" eaLnBrk="1" fontAlgn="auto" latinLnBrk="0" hangingPunct="1">
                        <a:lnSpc>
                          <a:spcPct val="100000"/>
                        </a:lnSpc>
                        <a:spcBef>
                          <a:spcPts val="0"/>
                        </a:spcBef>
                        <a:spcAft>
                          <a:spcPts val="0"/>
                        </a:spcAft>
                        <a:buClrTx/>
                        <a:buSzTx/>
                        <a:buFont typeface="+mj-ea"/>
                        <a:buAutoNum type="circleNumDbPlain"/>
                        <a:tabLst/>
                        <a:defRPr/>
                      </a:pPr>
                      <a:r>
                        <a:rPr lang="en-US" altLang="ja-JP" sz="1400">
                          <a:latin typeface="BIZ UDPゴシック" panose="020B0400000000000000" pitchFamily="50" charset="-128"/>
                          <a:ea typeface="BIZ UDPゴシック" panose="020B0400000000000000" pitchFamily="50" charset="-128"/>
                        </a:rPr>
                        <a:t>AI</a:t>
                      </a:r>
                      <a:r>
                        <a:rPr lang="ja-JP" altLang="en-US" sz="1400">
                          <a:latin typeface="BIZ UDPゴシック" panose="020B0400000000000000" pitchFamily="50" charset="-128"/>
                          <a:ea typeface="BIZ UDPゴシック" panose="020B0400000000000000" pitchFamily="50" charset="-128"/>
                        </a:rPr>
                        <a:t>を積極的に利用し業務プロセスを改善することで、人的リソースの有効活用を進める。</a:t>
                      </a:r>
                      <a:endParaRPr lang="en-US" altLang="ja-JP" sz="1400">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5575164"/>
                  </a:ext>
                </a:extLst>
              </a:tr>
              <a:tr h="370840">
                <a:tc>
                  <a:txBody>
                    <a:bodyPr/>
                    <a:lstStyle/>
                    <a:p>
                      <a:r>
                        <a:rPr kumimoji="1" lang="ja-JP" altLang="en-US" sz="1200">
                          <a:latin typeface="BIZ UDPゴシック" panose="020B0400000000000000" pitchFamily="50" charset="-128"/>
                          <a:ea typeface="BIZ UDPゴシック" panose="020B0400000000000000" pitchFamily="50" charset="-128"/>
                        </a:rPr>
                        <a:t>常に新しいことに挑戦し、持続的に成長しま</a:t>
                      </a:r>
                      <a:r>
                        <a:rPr lang="ja-JP" altLang="en-US" sz="1200">
                          <a:latin typeface="BIZ UDPゴシック" panose="020B0400000000000000" pitchFamily="50" charset="-128"/>
                          <a:ea typeface="BIZ UDPゴシック" panose="020B0400000000000000" pitchFamily="50" charset="-128"/>
                        </a:rPr>
                        <a:t>す</a:t>
                      </a:r>
                      <a:endParaRPr kumimoji="1" lang="ja-JP" altLang="en-US" sz="1200">
                        <a:solidFill>
                          <a:schemeClr val="tx1"/>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mj-ea"/>
                        <a:buAutoNum type="circleNumDbPlain"/>
                        <a:tabLst/>
                        <a:defRPr/>
                      </a:pPr>
                      <a:r>
                        <a:rPr lang="ja-JP" altLang="en-US" sz="1400">
                          <a:latin typeface="BIZ UDPゴシック" panose="020B0400000000000000" pitchFamily="50" charset="-128"/>
                          <a:ea typeface="BIZ UDPゴシック" panose="020B0400000000000000" pitchFamily="50" charset="-128"/>
                        </a:rPr>
                        <a:t>お客様の要望や意見をデータとして蓄積し、分析することで、新たな製品・サービス提供につなげる。</a:t>
                      </a:r>
                      <a:endParaRPr lang="en-US" altLang="ja-JP" sz="1400">
                        <a:latin typeface="BIZ UDPゴシック" panose="020B0400000000000000" pitchFamily="50" charset="-128"/>
                        <a:ea typeface="BIZ UDPゴシック" panose="020B0400000000000000" pitchFamily="50" charset="-128"/>
                      </a:endParaRPr>
                    </a:p>
                    <a:p>
                      <a:pPr marL="342900" marR="0" lvl="0" indent="-342900" algn="l" defTabSz="914400" rtl="0" eaLnBrk="1" fontAlgn="auto" latinLnBrk="0" hangingPunct="1">
                        <a:lnSpc>
                          <a:spcPct val="100000"/>
                        </a:lnSpc>
                        <a:spcBef>
                          <a:spcPts val="0"/>
                        </a:spcBef>
                        <a:spcAft>
                          <a:spcPts val="0"/>
                        </a:spcAft>
                        <a:buClrTx/>
                        <a:buSzTx/>
                        <a:buFont typeface="+mj-ea"/>
                        <a:buAutoNum type="circleNumDbPlain"/>
                        <a:tabLst/>
                        <a:defRPr/>
                      </a:pPr>
                      <a:r>
                        <a:rPr lang="ja-JP" altLang="en-US" sz="1400">
                          <a:latin typeface="BIZ UDPゴシック" panose="020B0400000000000000" pitchFamily="50" charset="-128"/>
                          <a:ea typeface="BIZ UDPゴシック" panose="020B0400000000000000" pitchFamily="50" charset="-128"/>
                        </a:rPr>
                        <a:t>社会環境の変化に対応すべく、データ分析により課題解決につなげる。</a:t>
                      </a:r>
                      <a:endParaRPr lang="en-US" altLang="ja-JP" sz="1400">
                        <a:latin typeface="BIZ UDPゴシック" panose="020B0400000000000000" pitchFamily="50" charset="-128"/>
                        <a:ea typeface="BIZ UDPゴシック" panose="020B0400000000000000" pitchFamily="50" charset="-128"/>
                      </a:endParaRPr>
                    </a:p>
                    <a:p>
                      <a:pPr marL="342900" marR="0" lvl="0" indent="-342900" algn="l" defTabSz="914400" rtl="0" eaLnBrk="1" fontAlgn="auto" latinLnBrk="0" hangingPunct="1">
                        <a:lnSpc>
                          <a:spcPct val="100000"/>
                        </a:lnSpc>
                        <a:spcBef>
                          <a:spcPts val="0"/>
                        </a:spcBef>
                        <a:spcAft>
                          <a:spcPts val="0"/>
                        </a:spcAft>
                        <a:buClrTx/>
                        <a:buSzTx/>
                        <a:buFont typeface="+mj-ea"/>
                        <a:buAutoNum type="circleNumDbPlain"/>
                        <a:tabLst/>
                        <a:defRPr/>
                      </a:pPr>
                      <a:r>
                        <a:rPr kumimoji="1" lang="ja-JP" altLang="en-US" sz="140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積み重ねた金属屋根に関するデータ・ノウハウとデジタル技術を最大限に活用し、付加価値の高い新製品を</a:t>
                      </a:r>
                      <a:br>
                        <a:rPr kumimoji="1" lang="en-US" altLang="ja-JP" sz="140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cs typeface="+mn-cs"/>
                        </a:rPr>
                      </a:br>
                      <a:r>
                        <a:rPr kumimoji="1" lang="ja-JP" altLang="en-US" sz="140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提供する。</a:t>
                      </a:r>
                      <a:endParaRPr kumimoji="1" lang="en-US" altLang="ja-JP" sz="140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342900" marR="0" lvl="0" indent="-342900" algn="l" defTabSz="914400" rtl="0" eaLnBrk="1" fontAlgn="auto" latinLnBrk="0" hangingPunct="1">
                        <a:lnSpc>
                          <a:spcPct val="100000"/>
                        </a:lnSpc>
                        <a:spcBef>
                          <a:spcPts val="0"/>
                        </a:spcBef>
                        <a:spcAft>
                          <a:spcPts val="0"/>
                        </a:spcAft>
                        <a:buClrTx/>
                        <a:buSzTx/>
                        <a:buFont typeface="+mj-ea"/>
                        <a:buAutoNum type="circleNumDbPlain"/>
                        <a:tabLst/>
                        <a:defRPr/>
                      </a:pPr>
                      <a:r>
                        <a:rPr kumimoji="1" lang="ja-JP" altLang="en-US" sz="140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絶えず新事業展開に向けた取組みを行う。</a:t>
                      </a:r>
                      <a:endParaRPr lang="en-US" altLang="ja-JP" sz="1400">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26154292"/>
                  </a:ext>
                </a:extLst>
              </a:tr>
              <a:tr h="370840">
                <a:tc>
                  <a:txBody>
                    <a:bodyPr/>
                    <a:lstStyle/>
                    <a:p>
                      <a:pPr marL="0" indent="0">
                        <a:spcAft>
                          <a:spcPts val="1200"/>
                        </a:spcAft>
                        <a:buFont typeface="+mj-lt"/>
                        <a:buNone/>
                      </a:pPr>
                      <a:r>
                        <a:rPr lang="ja-JP" altLang="en-US" sz="1200">
                          <a:latin typeface="BIZ UDPゴシック" panose="020B0400000000000000" pitchFamily="50" charset="-128"/>
                          <a:ea typeface="BIZ UDPゴシック" panose="020B0400000000000000" pitchFamily="50" charset="-128"/>
                        </a:rPr>
                        <a:t>一人ひとりが常に学び、企業とともに成長します</a:t>
                      </a:r>
                      <a:endParaRPr kumimoji="1" lang="ja-JP" altLang="en-US" sz="1200">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mj-ea"/>
                        <a:buAutoNum type="circleNumDbPlain"/>
                        <a:tabLst/>
                        <a:defRPr/>
                      </a:pPr>
                      <a:r>
                        <a:rPr lang="en-US" altLang="ja-JP" sz="1400">
                          <a:latin typeface="BIZ UDPゴシック" panose="020B0400000000000000" pitchFamily="50" charset="-128"/>
                          <a:ea typeface="BIZ UDPゴシック" panose="020B0400000000000000" pitchFamily="50" charset="-128"/>
                        </a:rPr>
                        <a:t>DX</a:t>
                      </a:r>
                      <a:r>
                        <a:rPr lang="ja-JP" altLang="en-US" sz="1400">
                          <a:latin typeface="BIZ UDPゴシック" panose="020B0400000000000000" pitchFamily="50" charset="-128"/>
                          <a:ea typeface="BIZ UDPゴシック" panose="020B0400000000000000" pitchFamily="50" charset="-128"/>
                        </a:rPr>
                        <a:t>推進チームを中心に</a:t>
                      </a:r>
                      <a:r>
                        <a:rPr lang="en-US" altLang="ja-JP" sz="1400">
                          <a:latin typeface="BIZ UDPゴシック" panose="020B0400000000000000" pitchFamily="50" charset="-128"/>
                          <a:ea typeface="BIZ UDPゴシック" panose="020B0400000000000000" pitchFamily="50" charset="-128"/>
                        </a:rPr>
                        <a:t>DX</a:t>
                      </a:r>
                      <a:r>
                        <a:rPr lang="ja-JP" altLang="en-US" sz="1400">
                          <a:latin typeface="BIZ UDPゴシック" panose="020B0400000000000000" pitchFamily="50" charset="-128"/>
                          <a:ea typeface="BIZ UDPゴシック" panose="020B0400000000000000" pitchFamily="50" charset="-128"/>
                        </a:rPr>
                        <a:t>推進、社員のデジタル技術教育に取り組む。</a:t>
                      </a:r>
                      <a:endParaRPr lang="en-US" altLang="ja-JP" sz="1400">
                        <a:latin typeface="BIZ UDPゴシック" panose="020B0400000000000000" pitchFamily="50" charset="-128"/>
                        <a:ea typeface="BIZ UDPゴシック" panose="020B0400000000000000" pitchFamily="50" charset="-128"/>
                      </a:endParaRPr>
                    </a:p>
                    <a:p>
                      <a:pPr marL="342900" marR="0" lvl="0" indent="-342900" algn="l" defTabSz="914400" rtl="0" eaLnBrk="1" fontAlgn="auto" latinLnBrk="0" hangingPunct="1">
                        <a:lnSpc>
                          <a:spcPct val="100000"/>
                        </a:lnSpc>
                        <a:spcBef>
                          <a:spcPts val="0"/>
                        </a:spcBef>
                        <a:spcAft>
                          <a:spcPts val="0"/>
                        </a:spcAft>
                        <a:buClrTx/>
                        <a:buSzTx/>
                        <a:buFont typeface="+mj-ea"/>
                        <a:buAutoNum type="circleNumDbPlain"/>
                        <a:tabLst/>
                        <a:defRPr/>
                      </a:pPr>
                      <a:r>
                        <a:rPr lang="ja-JP" altLang="en-US" sz="1400">
                          <a:latin typeface="BIZ UDPゴシック" panose="020B0400000000000000" pitchFamily="50" charset="-128"/>
                          <a:ea typeface="BIZ UDPゴシック" panose="020B0400000000000000" pitchFamily="50" charset="-128"/>
                        </a:rPr>
                        <a:t>全体最適につながるアプリ・システムを構想でき、要件定義ができる人財を育成する。</a:t>
                      </a:r>
                      <a:endParaRPr lang="en-US" altLang="ja-JP" sz="1400">
                        <a:latin typeface="BIZ UDPゴシック" panose="020B0400000000000000" pitchFamily="50" charset="-128"/>
                        <a:ea typeface="BIZ UDPゴシック" panose="020B0400000000000000" pitchFamily="50" charset="-128"/>
                      </a:endParaRPr>
                    </a:p>
                    <a:p>
                      <a:pPr marL="342900" marR="0" lvl="0" indent="-342900" algn="l" defTabSz="914400" rtl="0" eaLnBrk="1" fontAlgn="auto" latinLnBrk="0" hangingPunct="1">
                        <a:lnSpc>
                          <a:spcPct val="100000"/>
                        </a:lnSpc>
                        <a:spcBef>
                          <a:spcPts val="0"/>
                        </a:spcBef>
                        <a:spcAft>
                          <a:spcPts val="0"/>
                        </a:spcAft>
                        <a:buClrTx/>
                        <a:buSzTx/>
                        <a:buFont typeface="+mj-ea"/>
                        <a:buAutoNum type="circleNumDbPlain"/>
                        <a:tabLst/>
                        <a:defRPr/>
                      </a:pPr>
                      <a:r>
                        <a:rPr lang="ja-JP" altLang="en-US" sz="1400">
                          <a:latin typeface="BIZ UDPゴシック" panose="020B0400000000000000" pitchFamily="50" charset="-128"/>
                          <a:ea typeface="BIZ UDPゴシック" panose="020B0400000000000000" pitchFamily="50" charset="-128"/>
                        </a:rPr>
                        <a:t>顧客からのクレームや情報セキュリティインシデントなどの不適合に対してルールを作成し、確実にできるしくみを構築する。</a:t>
                      </a:r>
                      <a:endParaRPr lang="en-US" altLang="ja-JP" sz="1400">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28190554"/>
                  </a:ext>
                </a:extLst>
              </a:tr>
            </a:tbl>
          </a:graphicData>
        </a:graphic>
      </p:graphicFrame>
      <p:sp>
        <p:nvSpPr>
          <p:cNvPr id="5" name="スライド番号プレースホルダー 3">
            <a:extLst>
              <a:ext uri="{FF2B5EF4-FFF2-40B4-BE49-F238E27FC236}">
                <a16:creationId xmlns:a16="http://schemas.microsoft.com/office/drawing/2014/main" id="{74D9B829-D1E0-0501-AC93-9F78B3AB9B64}"/>
              </a:ext>
            </a:extLst>
          </p:cNvPr>
          <p:cNvSpPr>
            <a:spLocks noGrp="1"/>
          </p:cNvSpPr>
          <p:nvPr>
            <p:ph type="sldNum" sz="quarter" idx="12"/>
          </p:nvPr>
        </p:nvSpPr>
        <p:spPr>
          <a:xfrm>
            <a:off x="10590212" y="6248400"/>
            <a:ext cx="1185039" cy="365125"/>
          </a:xfrm>
        </p:spPr>
        <p:txBody>
          <a:bodyPr/>
          <a:lstStyle/>
          <a:p>
            <a:fld id="{0A598AA7-80A8-457C-9B78-5EBD5E8EF24D}" type="slidenum">
              <a:rPr kumimoji="1" lang="ja-JP" altLang="en-US" sz="1400" smtClean="0">
                <a:solidFill>
                  <a:schemeClr val="tx1"/>
                </a:solidFill>
                <a:latin typeface="BIZ UDPゴシック" panose="020B0400000000000000" pitchFamily="50" charset="-128"/>
                <a:ea typeface="BIZ UDPゴシック" panose="020B0400000000000000" pitchFamily="50" charset="-128"/>
              </a:rPr>
              <a:t>6</a:t>
            </a:fld>
            <a:endParaRPr kumimoji="1" lang="ja-JP" altLang="en-US" sz="1400">
              <a:solidFill>
                <a:schemeClr val="tx1"/>
              </a:solidFill>
              <a:latin typeface="BIZ UDPゴシック" panose="020B0400000000000000" pitchFamily="50" charset="-128"/>
              <a:ea typeface="BIZ UDPゴシック" panose="020B0400000000000000" pitchFamily="50" charset="-128"/>
            </a:endParaRPr>
          </a:p>
        </p:txBody>
      </p:sp>
      <p:sp>
        <p:nvSpPr>
          <p:cNvPr id="6" name="テキスト ボックス 5">
            <a:extLst>
              <a:ext uri="{FF2B5EF4-FFF2-40B4-BE49-F238E27FC236}">
                <a16:creationId xmlns:a16="http://schemas.microsoft.com/office/drawing/2014/main" id="{B53EF869-CC0E-33CF-A5D4-0C994AADF3C7}"/>
              </a:ext>
            </a:extLst>
          </p:cNvPr>
          <p:cNvSpPr txBox="1"/>
          <p:nvPr/>
        </p:nvSpPr>
        <p:spPr>
          <a:xfrm>
            <a:off x="944852" y="421837"/>
            <a:ext cx="10302295" cy="553998"/>
          </a:xfrm>
          <a:prstGeom prst="rect">
            <a:avLst/>
          </a:prstGeom>
          <a:noFill/>
        </p:spPr>
        <p:txBody>
          <a:bodyPr wrap="square" rtlCol="0">
            <a:spAutoFit/>
          </a:bodyPr>
          <a:lstStyle/>
          <a:p>
            <a:r>
              <a:rPr lang="ja-JP" altLang="en-US" sz="3000">
                <a:latin typeface="BIZ UDPゴシック" panose="020B0400000000000000" pitchFamily="50" charset="-128"/>
                <a:ea typeface="BIZ UDPゴシック" panose="020B0400000000000000" pitchFamily="50" charset="-128"/>
              </a:rPr>
              <a:t>３．戦略</a:t>
            </a:r>
          </a:p>
        </p:txBody>
      </p:sp>
    </p:spTree>
    <p:extLst>
      <p:ext uri="{BB962C8B-B14F-4D97-AF65-F5344CB8AC3E}">
        <p14:creationId xmlns:p14="http://schemas.microsoft.com/office/powerpoint/2010/main" val="12895732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コンテンツ プレースホルダー 2">
            <a:extLst>
              <a:ext uri="{FF2B5EF4-FFF2-40B4-BE49-F238E27FC236}">
                <a16:creationId xmlns:a16="http://schemas.microsoft.com/office/drawing/2014/main" id="{489605C9-FED8-2A34-A971-6535A33BD469}"/>
              </a:ext>
            </a:extLst>
          </p:cNvPr>
          <p:cNvSpPr txBox="1">
            <a:spLocks/>
          </p:cNvSpPr>
          <p:nvPr/>
        </p:nvSpPr>
        <p:spPr>
          <a:xfrm>
            <a:off x="1616972" y="1667302"/>
            <a:ext cx="8920683" cy="844511"/>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2000">
                <a:latin typeface="BIZ UDPゴシック" panose="020B0400000000000000" pitchFamily="50" charset="-128"/>
                <a:ea typeface="BIZ UDPゴシック" panose="020B0400000000000000" pitchFamily="50" charset="-128"/>
              </a:rPr>
              <a:t>代表取締役社長坂田匠を総責任者とし、部門横断的な体制で戦略を推進する。</a:t>
            </a:r>
            <a:endParaRPr lang="en-US" altLang="ja-JP" sz="2000">
              <a:latin typeface="BIZ UDPゴシック" panose="020B0400000000000000" pitchFamily="50" charset="-128"/>
              <a:ea typeface="BIZ UDPゴシック" panose="020B0400000000000000" pitchFamily="50" charset="-128"/>
            </a:endParaRPr>
          </a:p>
          <a:p>
            <a:pPr marL="0" indent="0">
              <a:buFont typeface="Arial" panose="020B0604020202020204" pitchFamily="34" charset="0"/>
              <a:buNone/>
            </a:pPr>
            <a:r>
              <a:rPr lang="en-US" altLang="ja-JP" sz="2000">
                <a:latin typeface="BIZ UDPゴシック" panose="020B0400000000000000" pitchFamily="50" charset="-128"/>
                <a:ea typeface="BIZ UDPゴシック" panose="020B0400000000000000" pitchFamily="50" charset="-128"/>
              </a:rPr>
              <a:t>DX</a:t>
            </a:r>
            <a:r>
              <a:rPr lang="ja-JP" altLang="en-US" sz="2000">
                <a:latin typeface="BIZ UDPゴシック" panose="020B0400000000000000" pitchFamily="50" charset="-128"/>
                <a:ea typeface="BIZ UDPゴシック" panose="020B0400000000000000" pitchFamily="50" charset="-128"/>
              </a:rPr>
              <a:t>推進チームは、週</a:t>
            </a:r>
            <a:r>
              <a:rPr lang="en-US" altLang="ja-JP" sz="2000">
                <a:latin typeface="BIZ UDPゴシック" panose="020B0400000000000000" pitchFamily="50" charset="-128"/>
                <a:ea typeface="BIZ UDPゴシック" panose="020B0400000000000000" pitchFamily="50" charset="-128"/>
              </a:rPr>
              <a:t>1</a:t>
            </a:r>
            <a:r>
              <a:rPr lang="ja-JP" altLang="en-US" sz="2000">
                <a:latin typeface="BIZ UDPゴシック" panose="020B0400000000000000" pitchFamily="50" charset="-128"/>
                <a:ea typeface="BIZ UDPゴシック" panose="020B0400000000000000" pitchFamily="50" charset="-128"/>
              </a:rPr>
              <a:t>回の定期的会議を行い、</a:t>
            </a:r>
            <a:r>
              <a:rPr lang="en-US" altLang="ja-JP" sz="2000">
                <a:latin typeface="BIZ UDPゴシック" panose="020B0400000000000000" pitchFamily="50" charset="-128"/>
                <a:ea typeface="BIZ UDPゴシック" panose="020B0400000000000000" pitchFamily="50" charset="-128"/>
              </a:rPr>
              <a:t>DX</a:t>
            </a:r>
            <a:r>
              <a:rPr lang="ja-JP" altLang="en-US" sz="2000">
                <a:latin typeface="BIZ UDPゴシック" panose="020B0400000000000000" pitchFamily="50" charset="-128"/>
                <a:ea typeface="BIZ UDPゴシック" panose="020B0400000000000000" pitchFamily="50" charset="-128"/>
              </a:rPr>
              <a:t>推進を実質化していく。</a:t>
            </a:r>
          </a:p>
        </p:txBody>
      </p:sp>
      <p:sp>
        <p:nvSpPr>
          <p:cNvPr id="2" name="スライド番号プレースホルダー 3">
            <a:extLst>
              <a:ext uri="{FF2B5EF4-FFF2-40B4-BE49-F238E27FC236}">
                <a16:creationId xmlns:a16="http://schemas.microsoft.com/office/drawing/2014/main" id="{E4B31145-72A1-650C-E89A-E99AB86D526C}"/>
              </a:ext>
            </a:extLst>
          </p:cNvPr>
          <p:cNvSpPr>
            <a:spLocks noGrp="1"/>
          </p:cNvSpPr>
          <p:nvPr>
            <p:ph type="sldNum" sz="quarter" idx="12"/>
          </p:nvPr>
        </p:nvSpPr>
        <p:spPr>
          <a:xfrm>
            <a:off x="10590212" y="6248400"/>
            <a:ext cx="1185039" cy="365125"/>
          </a:xfrm>
        </p:spPr>
        <p:txBody>
          <a:bodyPr/>
          <a:lstStyle/>
          <a:p>
            <a:fld id="{0A598AA7-80A8-457C-9B78-5EBD5E8EF24D}" type="slidenum">
              <a:rPr kumimoji="1" lang="ja-JP" altLang="en-US" sz="1400" smtClean="0">
                <a:solidFill>
                  <a:schemeClr val="tx1"/>
                </a:solidFill>
                <a:latin typeface="BIZ UDPゴシック" panose="020B0400000000000000" pitchFamily="50" charset="-128"/>
                <a:ea typeface="BIZ UDPゴシック" panose="020B0400000000000000" pitchFamily="50" charset="-128"/>
              </a:rPr>
              <a:t>7</a:t>
            </a:fld>
            <a:endParaRPr kumimoji="1" lang="ja-JP" altLang="en-US" sz="1400">
              <a:solidFill>
                <a:schemeClr val="tx1"/>
              </a:solidFill>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F9DAC0D9-8991-3404-3FB2-707ADDABDDC0}"/>
              </a:ext>
            </a:extLst>
          </p:cNvPr>
          <p:cNvSpPr txBox="1"/>
          <p:nvPr/>
        </p:nvSpPr>
        <p:spPr>
          <a:xfrm>
            <a:off x="944852" y="421837"/>
            <a:ext cx="10302295" cy="553998"/>
          </a:xfrm>
          <a:prstGeom prst="rect">
            <a:avLst/>
          </a:prstGeom>
          <a:noFill/>
        </p:spPr>
        <p:txBody>
          <a:bodyPr wrap="square" rtlCol="0">
            <a:spAutoFit/>
          </a:bodyPr>
          <a:lstStyle/>
          <a:p>
            <a:r>
              <a:rPr lang="ja-JP" altLang="en-US" sz="3000">
                <a:latin typeface="BIZ UDPゴシック" panose="020B0400000000000000" pitchFamily="50" charset="-128"/>
                <a:ea typeface="BIZ UDPゴシック" panose="020B0400000000000000" pitchFamily="50" charset="-128"/>
              </a:rPr>
              <a:t>３</a:t>
            </a:r>
            <a:r>
              <a:rPr lang="en-US" altLang="ja-JP" sz="3000">
                <a:latin typeface="BIZ UDPゴシック" panose="020B0400000000000000" pitchFamily="50" charset="-128"/>
                <a:ea typeface="BIZ UDPゴシック" panose="020B0400000000000000" pitchFamily="50" charset="-128"/>
              </a:rPr>
              <a:t>-</a:t>
            </a:r>
            <a:r>
              <a:rPr lang="ja-JP" altLang="en-US" sz="3000">
                <a:latin typeface="BIZ UDPゴシック" panose="020B0400000000000000" pitchFamily="50" charset="-128"/>
                <a:ea typeface="BIZ UDPゴシック" panose="020B0400000000000000" pitchFamily="50" charset="-128"/>
              </a:rPr>
              <a:t>１．組織づくり・人財・企業文化に関する方策</a:t>
            </a:r>
            <a:endParaRPr kumimoji="1" lang="ja-JP" altLang="en-US" sz="3000">
              <a:latin typeface="BIZ UDPゴシック" panose="020B0400000000000000" pitchFamily="50" charset="-128"/>
              <a:ea typeface="BIZ UDPゴシック" panose="020B0400000000000000" pitchFamily="50" charset="-128"/>
            </a:endParaRPr>
          </a:p>
        </p:txBody>
      </p:sp>
      <p:sp>
        <p:nvSpPr>
          <p:cNvPr id="4" name="テキスト ボックス 3">
            <a:extLst>
              <a:ext uri="{FF2B5EF4-FFF2-40B4-BE49-F238E27FC236}">
                <a16:creationId xmlns:a16="http://schemas.microsoft.com/office/drawing/2014/main" id="{DFB4ECF9-A46F-8835-BC06-AF084A9AF455}"/>
              </a:ext>
            </a:extLst>
          </p:cNvPr>
          <p:cNvSpPr txBox="1"/>
          <p:nvPr/>
        </p:nvSpPr>
        <p:spPr>
          <a:xfrm>
            <a:off x="1232721" y="1006612"/>
            <a:ext cx="10302295" cy="523220"/>
          </a:xfrm>
          <a:prstGeom prst="rect">
            <a:avLst/>
          </a:prstGeom>
          <a:noFill/>
        </p:spPr>
        <p:txBody>
          <a:bodyPr wrap="square" rtlCol="0">
            <a:spAutoFit/>
          </a:bodyPr>
          <a:lstStyle/>
          <a:p>
            <a:r>
              <a:rPr lang="ja-JP" altLang="en-US" sz="2800">
                <a:latin typeface="BIZ UDPゴシック" panose="020B0400000000000000" pitchFamily="50" charset="-128"/>
                <a:ea typeface="BIZ UDPゴシック" panose="020B0400000000000000" pitchFamily="50" charset="-128"/>
              </a:rPr>
              <a:t>－　</a:t>
            </a:r>
            <a:r>
              <a:rPr lang="en-US" altLang="ja-JP" sz="2800">
                <a:latin typeface="BIZ UDPゴシック" panose="020B0400000000000000" pitchFamily="50" charset="-128"/>
                <a:ea typeface="BIZ UDPゴシック" panose="020B0400000000000000" pitchFamily="50" charset="-128"/>
              </a:rPr>
              <a:t>DX</a:t>
            </a:r>
            <a:r>
              <a:rPr lang="ja-JP" altLang="en-US" sz="2800">
                <a:latin typeface="BIZ UDPゴシック" panose="020B0400000000000000" pitchFamily="50" charset="-128"/>
                <a:ea typeface="BIZ UDPゴシック" panose="020B0400000000000000" pitchFamily="50" charset="-128"/>
              </a:rPr>
              <a:t>推進体制</a:t>
            </a:r>
            <a:r>
              <a:rPr kumimoji="1" lang="ja-JP" altLang="en-US" sz="2800">
                <a:latin typeface="BIZ UDPゴシック" panose="020B0400000000000000" pitchFamily="50" charset="-128"/>
                <a:ea typeface="BIZ UDPゴシック" panose="020B0400000000000000" pitchFamily="50" charset="-128"/>
              </a:rPr>
              <a:t>　－</a:t>
            </a:r>
          </a:p>
        </p:txBody>
      </p:sp>
      <p:grpSp>
        <p:nvGrpSpPr>
          <p:cNvPr id="5" name="グループ化 4">
            <a:extLst>
              <a:ext uri="{FF2B5EF4-FFF2-40B4-BE49-F238E27FC236}">
                <a16:creationId xmlns:a16="http://schemas.microsoft.com/office/drawing/2014/main" id="{DAEA3922-2AAA-7B74-1E5D-961EB479A671}"/>
              </a:ext>
            </a:extLst>
          </p:cNvPr>
          <p:cNvGrpSpPr/>
          <p:nvPr/>
        </p:nvGrpSpPr>
        <p:grpSpPr>
          <a:xfrm>
            <a:off x="1400829" y="2649283"/>
            <a:ext cx="9390339" cy="3689058"/>
            <a:chOff x="1148914" y="2647313"/>
            <a:chExt cx="9811650" cy="3937484"/>
          </a:xfrm>
        </p:grpSpPr>
        <p:sp>
          <p:nvSpPr>
            <p:cNvPr id="6" name="テキスト ボックス 5">
              <a:extLst>
                <a:ext uri="{FF2B5EF4-FFF2-40B4-BE49-F238E27FC236}">
                  <a16:creationId xmlns:a16="http://schemas.microsoft.com/office/drawing/2014/main" id="{185D79D6-0197-9BA6-7174-7C86F9298724}"/>
                </a:ext>
              </a:extLst>
            </p:cNvPr>
            <p:cNvSpPr txBox="1"/>
            <p:nvPr/>
          </p:nvSpPr>
          <p:spPr>
            <a:xfrm>
              <a:off x="1148914" y="3134393"/>
              <a:ext cx="1880760" cy="960607"/>
            </a:xfrm>
            <a:prstGeom prst="rect">
              <a:avLst/>
            </a:prstGeom>
            <a:solidFill>
              <a:srgbClr val="0070C0"/>
            </a:solidFill>
            <a:ln>
              <a:noFill/>
            </a:ln>
          </p:spPr>
          <p:txBody>
            <a:bodyPr wrap="square" lIns="91440" tIns="45720" rIns="91440" bIns="45720" rtlCol="0" anchor="t">
              <a:spAutoFit/>
            </a:bodyPr>
            <a:lstStyle/>
            <a:p>
              <a:pPr algn="ctr"/>
              <a:r>
                <a:rPr kumimoji="1" lang="ja-JP" altLang="en-US" sz="1600">
                  <a:solidFill>
                    <a:schemeClr val="bg1"/>
                  </a:solidFill>
                  <a:latin typeface="BIZ UDPゴシック" panose="020B0400000000000000" pitchFamily="50" charset="-128"/>
                  <a:ea typeface="BIZ UDPゴシック" panose="020B0400000000000000" pitchFamily="50" charset="-128"/>
                </a:rPr>
                <a:t>総責任者</a:t>
              </a:r>
              <a:endParaRPr kumimoji="1" lang="en-US" altLang="ja-JP" sz="1600">
                <a:solidFill>
                  <a:schemeClr val="bg1"/>
                </a:solidFill>
                <a:latin typeface="BIZ UDPゴシック" panose="020B0400000000000000" pitchFamily="50" charset="-128"/>
                <a:ea typeface="BIZ UDPゴシック" panose="020B0400000000000000" pitchFamily="50" charset="-128"/>
              </a:endParaRPr>
            </a:p>
            <a:p>
              <a:pPr algn="ctr"/>
              <a:endParaRPr kumimoji="1" lang="en-US" altLang="zh-TW" sz="40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sz="1600">
                  <a:solidFill>
                    <a:schemeClr val="bg1"/>
                  </a:solidFill>
                  <a:latin typeface="BIZ UDPゴシック" panose="020B0400000000000000" pitchFamily="50" charset="-128"/>
                  <a:ea typeface="BIZ UDPゴシック" panose="020B0400000000000000" pitchFamily="50" charset="-128"/>
                </a:rPr>
                <a:t>代表</a:t>
              </a:r>
              <a:r>
                <a:rPr kumimoji="1" lang="zh-TW" altLang="en-US" sz="1600">
                  <a:solidFill>
                    <a:schemeClr val="bg1"/>
                  </a:solidFill>
                  <a:latin typeface="BIZ UDPゴシック" panose="020B0400000000000000" pitchFamily="50" charset="-128"/>
                  <a:ea typeface="BIZ UDPゴシック" panose="020B0400000000000000" pitchFamily="50" charset="-128"/>
                </a:rPr>
                <a:t>取締役社長</a:t>
              </a:r>
              <a:endParaRPr kumimoji="1" lang="en-US" altLang="zh-TW" sz="160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sz="1600">
                  <a:solidFill>
                    <a:schemeClr val="bg1"/>
                  </a:solidFill>
                  <a:latin typeface="BIZ UDPゴシック" panose="020B0400000000000000" pitchFamily="50" charset="-128"/>
                  <a:ea typeface="BIZ UDPゴシック" panose="020B0400000000000000" pitchFamily="50" charset="-128"/>
                </a:rPr>
                <a:t>坂田　匠</a:t>
              </a:r>
              <a:endParaRPr lang="ja-JP" altLang="en-US" sz="1600">
                <a:solidFill>
                  <a:schemeClr val="bg1"/>
                </a:solidFill>
                <a:latin typeface="BIZ UDPゴシック" panose="020B0400000000000000" pitchFamily="50" charset="-128"/>
                <a:ea typeface="BIZ UDPゴシック" panose="020B0400000000000000" pitchFamily="50" charset="-128"/>
              </a:endParaRPr>
            </a:p>
          </p:txBody>
        </p:sp>
        <p:sp>
          <p:nvSpPr>
            <p:cNvPr id="7" name="テキスト ボックス 6">
              <a:extLst>
                <a:ext uri="{FF2B5EF4-FFF2-40B4-BE49-F238E27FC236}">
                  <a16:creationId xmlns:a16="http://schemas.microsoft.com/office/drawing/2014/main" id="{9A211FF5-432D-F679-72F1-88B8BCB8D30A}"/>
                </a:ext>
              </a:extLst>
            </p:cNvPr>
            <p:cNvSpPr txBox="1"/>
            <p:nvPr/>
          </p:nvSpPr>
          <p:spPr>
            <a:xfrm>
              <a:off x="5318283" y="2647313"/>
              <a:ext cx="1880760" cy="384243"/>
            </a:xfrm>
            <a:prstGeom prst="rect">
              <a:avLst/>
            </a:prstGeom>
            <a:solidFill>
              <a:srgbClr val="0070C0"/>
            </a:solidFill>
            <a:ln>
              <a:noFill/>
            </a:ln>
          </p:spPr>
          <p:txBody>
            <a:bodyPr wrap="square" rtlCol="0">
              <a:spAutoFit/>
            </a:bodyPr>
            <a:lstStyle/>
            <a:p>
              <a:pPr algn="ctr"/>
              <a:r>
                <a:rPr kumimoji="1" lang="ja-JP" altLang="en-US" sz="1600">
                  <a:solidFill>
                    <a:schemeClr val="bg1"/>
                  </a:solidFill>
                  <a:latin typeface="BIZ UDPゴシック" panose="020B0400000000000000" pitchFamily="50" charset="-128"/>
                  <a:ea typeface="BIZ UDPゴシック" panose="020B0400000000000000" pitchFamily="50" charset="-128"/>
                </a:rPr>
                <a:t>ＤＸ推進チーム</a:t>
              </a:r>
            </a:p>
          </p:txBody>
        </p:sp>
        <p:sp>
          <p:nvSpPr>
            <p:cNvPr id="8" name="テキスト ボックス 7">
              <a:extLst>
                <a:ext uri="{FF2B5EF4-FFF2-40B4-BE49-F238E27FC236}">
                  <a16:creationId xmlns:a16="http://schemas.microsoft.com/office/drawing/2014/main" id="{972592A9-4057-AA1A-144C-772C3C9BF42D}"/>
                </a:ext>
              </a:extLst>
            </p:cNvPr>
            <p:cNvSpPr txBox="1"/>
            <p:nvPr/>
          </p:nvSpPr>
          <p:spPr>
            <a:xfrm>
              <a:off x="9079802" y="3426323"/>
              <a:ext cx="1880760" cy="384243"/>
            </a:xfrm>
            <a:prstGeom prst="rect">
              <a:avLst/>
            </a:prstGeom>
            <a:solidFill>
              <a:srgbClr val="0070C0"/>
            </a:solidFill>
            <a:ln>
              <a:noFill/>
            </a:ln>
          </p:spPr>
          <p:txBody>
            <a:bodyPr wrap="square" rtlCol="0">
              <a:spAutoFit/>
            </a:bodyPr>
            <a:lstStyle/>
            <a:p>
              <a:pPr algn="ctr"/>
              <a:r>
                <a:rPr kumimoji="1" lang="ja-JP" altLang="en-US" sz="1600">
                  <a:solidFill>
                    <a:schemeClr val="bg1"/>
                  </a:solidFill>
                  <a:latin typeface="BIZ UDPゴシック" panose="020B0400000000000000" pitchFamily="50" charset="-128"/>
                  <a:ea typeface="BIZ UDPゴシック" panose="020B0400000000000000" pitchFamily="50" charset="-128"/>
                </a:rPr>
                <a:t>営業部</a:t>
              </a:r>
            </a:p>
          </p:txBody>
        </p:sp>
        <p:sp>
          <p:nvSpPr>
            <p:cNvPr id="9" name="テキスト ボックス 8">
              <a:extLst>
                <a:ext uri="{FF2B5EF4-FFF2-40B4-BE49-F238E27FC236}">
                  <a16:creationId xmlns:a16="http://schemas.microsoft.com/office/drawing/2014/main" id="{C8054A9E-C179-1A88-9DF8-9C8BED602D13}"/>
                </a:ext>
              </a:extLst>
            </p:cNvPr>
            <p:cNvSpPr txBox="1"/>
            <p:nvPr/>
          </p:nvSpPr>
          <p:spPr>
            <a:xfrm>
              <a:off x="9079804" y="3981169"/>
              <a:ext cx="1880760" cy="384243"/>
            </a:xfrm>
            <a:prstGeom prst="rect">
              <a:avLst/>
            </a:prstGeom>
            <a:solidFill>
              <a:srgbClr val="0070C0"/>
            </a:solidFill>
            <a:ln>
              <a:noFill/>
            </a:ln>
          </p:spPr>
          <p:txBody>
            <a:bodyPr wrap="square" rtlCol="0">
              <a:spAutoFit/>
            </a:bodyPr>
            <a:lstStyle/>
            <a:p>
              <a:pPr algn="ctr"/>
              <a:r>
                <a:rPr kumimoji="1" lang="ja-JP" altLang="en-US" sz="1600">
                  <a:solidFill>
                    <a:schemeClr val="bg1"/>
                  </a:solidFill>
                  <a:latin typeface="BIZ UDPゴシック" panose="020B0400000000000000" pitchFamily="50" charset="-128"/>
                  <a:ea typeface="BIZ UDPゴシック" panose="020B0400000000000000" pitchFamily="50" charset="-128"/>
                </a:rPr>
                <a:t>技術開発部</a:t>
              </a:r>
            </a:p>
          </p:txBody>
        </p:sp>
        <p:sp>
          <p:nvSpPr>
            <p:cNvPr id="10" name="テキスト ボックス 9">
              <a:extLst>
                <a:ext uri="{FF2B5EF4-FFF2-40B4-BE49-F238E27FC236}">
                  <a16:creationId xmlns:a16="http://schemas.microsoft.com/office/drawing/2014/main" id="{C4D6BAF0-0ABB-DF31-7452-4B6AFCABE04E}"/>
                </a:ext>
              </a:extLst>
            </p:cNvPr>
            <p:cNvSpPr txBox="1"/>
            <p:nvPr/>
          </p:nvSpPr>
          <p:spPr>
            <a:xfrm>
              <a:off x="9070081" y="4536016"/>
              <a:ext cx="1880760" cy="384243"/>
            </a:xfrm>
            <a:prstGeom prst="rect">
              <a:avLst/>
            </a:prstGeom>
            <a:solidFill>
              <a:srgbClr val="0070C0"/>
            </a:solidFill>
            <a:ln>
              <a:noFill/>
            </a:ln>
          </p:spPr>
          <p:txBody>
            <a:bodyPr wrap="square" rtlCol="0">
              <a:spAutoFit/>
            </a:bodyPr>
            <a:lstStyle/>
            <a:p>
              <a:pPr algn="ctr"/>
              <a:r>
                <a:rPr kumimoji="1" lang="ja-JP" altLang="en-US" sz="1600">
                  <a:solidFill>
                    <a:schemeClr val="bg1"/>
                  </a:solidFill>
                  <a:latin typeface="BIZ UDPゴシック" panose="020B0400000000000000" pitchFamily="50" charset="-128"/>
                  <a:ea typeface="BIZ UDPゴシック" panose="020B0400000000000000" pitchFamily="50" charset="-128"/>
                </a:rPr>
                <a:t>製造部</a:t>
              </a:r>
            </a:p>
          </p:txBody>
        </p:sp>
        <p:sp>
          <p:nvSpPr>
            <p:cNvPr id="11" name="テキスト ボックス 10">
              <a:extLst>
                <a:ext uri="{FF2B5EF4-FFF2-40B4-BE49-F238E27FC236}">
                  <a16:creationId xmlns:a16="http://schemas.microsoft.com/office/drawing/2014/main" id="{71A4CCAB-FD8A-E95B-4656-5EC83E7043E4}"/>
                </a:ext>
              </a:extLst>
            </p:cNvPr>
            <p:cNvSpPr txBox="1"/>
            <p:nvPr/>
          </p:nvSpPr>
          <p:spPr>
            <a:xfrm>
              <a:off x="9070080" y="5090863"/>
              <a:ext cx="1880760" cy="384243"/>
            </a:xfrm>
            <a:prstGeom prst="rect">
              <a:avLst/>
            </a:prstGeom>
            <a:solidFill>
              <a:srgbClr val="0070C0"/>
            </a:solidFill>
            <a:ln>
              <a:noFill/>
            </a:ln>
          </p:spPr>
          <p:txBody>
            <a:bodyPr wrap="square" rtlCol="0">
              <a:spAutoFit/>
            </a:bodyPr>
            <a:lstStyle/>
            <a:p>
              <a:pPr algn="ctr"/>
              <a:r>
                <a:rPr kumimoji="1" lang="ja-JP" altLang="en-US" sz="1600">
                  <a:solidFill>
                    <a:schemeClr val="bg1"/>
                  </a:solidFill>
                  <a:latin typeface="BIZ UDPゴシック" panose="020B0400000000000000" pitchFamily="50" charset="-128"/>
                  <a:ea typeface="BIZ UDPゴシック" panose="020B0400000000000000" pitchFamily="50" charset="-128"/>
                </a:rPr>
                <a:t>品質管理保証室</a:t>
              </a:r>
            </a:p>
          </p:txBody>
        </p:sp>
        <p:sp>
          <p:nvSpPr>
            <p:cNvPr id="12" name="テキスト ボックス 11">
              <a:extLst>
                <a:ext uri="{FF2B5EF4-FFF2-40B4-BE49-F238E27FC236}">
                  <a16:creationId xmlns:a16="http://schemas.microsoft.com/office/drawing/2014/main" id="{92CEEE0F-8EBA-C66B-AD1B-280D2FDCDD49}"/>
                </a:ext>
              </a:extLst>
            </p:cNvPr>
            <p:cNvSpPr txBox="1"/>
            <p:nvPr/>
          </p:nvSpPr>
          <p:spPr>
            <a:xfrm>
              <a:off x="9070082" y="5645710"/>
              <a:ext cx="1880760" cy="384243"/>
            </a:xfrm>
            <a:prstGeom prst="rect">
              <a:avLst/>
            </a:prstGeom>
            <a:solidFill>
              <a:srgbClr val="0070C0"/>
            </a:solidFill>
            <a:ln>
              <a:noFill/>
            </a:ln>
          </p:spPr>
          <p:txBody>
            <a:bodyPr wrap="square" rtlCol="0">
              <a:spAutoFit/>
            </a:bodyPr>
            <a:lstStyle/>
            <a:p>
              <a:pPr algn="ctr"/>
              <a:r>
                <a:rPr kumimoji="1" lang="ja-JP" altLang="en-US" sz="1600">
                  <a:solidFill>
                    <a:schemeClr val="bg1"/>
                  </a:solidFill>
                  <a:latin typeface="BIZ UDPゴシック" panose="020B0400000000000000" pitchFamily="50" charset="-128"/>
                  <a:ea typeface="BIZ UDPゴシック" panose="020B0400000000000000" pitchFamily="50" charset="-128"/>
                </a:rPr>
                <a:t>海外事業推進室</a:t>
              </a:r>
            </a:p>
          </p:txBody>
        </p:sp>
        <p:sp>
          <p:nvSpPr>
            <p:cNvPr id="13" name="テキスト ボックス 12">
              <a:extLst>
                <a:ext uri="{FF2B5EF4-FFF2-40B4-BE49-F238E27FC236}">
                  <a16:creationId xmlns:a16="http://schemas.microsoft.com/office/drawing/2014/main" id="{4C21835C-2F03-1AF7-E398-787274771100}"/>
                </a:ext>
              </a:extLst>
            </p:cNvPr>
            <p:cNvSpPr txBox="1"/>
            <p:nvPr/>
          </p:nvSpPr>
          <p:spPr>
            <a:xfrm>
              <a:off x="9070082" y="6200554"/>
              <a:ext cx="1880760" cy="384243"/>
            </a:xfrm>
            <a:prstGeom prst="rect">
              <a:avLst/>
            </a:prstGeom>
            <a:solidFill>
              <a:srgbClr val="0070C0"/>
            </a:solidFill>
            <a:ln>
              <a:noFill/>
            </a:ln>
          </p:spPr>
          <p:txBody>
            <a:bodyPr wrap="square" rtlCol="0">
              <a:spAutoFit/>
            </a:bodyPr>
            <a:lstStyle/>
            <a:p>
              <a:pPr algn="ctr"/>
              <a:r>
                <a:rPr kumimoji="1" lang="ja-JP" altLang="en-US" sz="1600">
                  <a:solidFill>
                    <a:schemeClr val="bg1"/>
                  </a:solidFill>
                  <a:latin typeface="BIZ UDPゴシック" panose="020B0400000000000000" pitchFamily="50" charset="-128"/>
                  <a:ea typeface="BIZ UDPゴシック" panose="020B0400000000000000" pitchFamily="50" charset="-128"/>
                </a:rPr>
                <a:t>総務部</a:t>
              </a:r>
            </a:p>
          </p:txBody>
        </p:sp>
        <p:cxnSp>
          <p:nvCxnSpPr>
            <p:cNvPr id="14" name="直線コネクタ 13">
              <a:extLst>
                <a:ext uri="{FF2B5EF4-FFF2-40B4-BE49-F238E27FC236}">
                  <a16:creationId xmlns:a16="http://schemas.microsoft.com/office/drawing/2014/main" id="{7FD94009-5462-FC47-B2F3-2F0FC7903629}"/>
                </a:ext>
              </a:extLst>
            </p:cNvPr>
            <p:cNvCxnSpPr>
              <a:cxnSpLocks/>
              <a:stCxn id="24" idx="3"/>
              <a:endCxn id="8" idx="1"/>
            </p:cNvCxnSpPr>
            <p:nvPr/>
          </p:nvCxnSpPr>
          <p:spPr>
            <a:xfrm>
              <a:off x="5169610" y="3614696"/>
              <a:ext cx="3910192" cy="374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コネクタ: カギ線 14">
              <a:extLst>
                <a:ext uri="{FF2B5EF4-FFF2-40B4-BE49-F238E27FC236}">
                  <a16:creationId xmlns:a16="http://schemas.microsoft.com/office/drawing/2014/main" id="{B514D933-7949-2787-AC31-675E7D9854AB}"/>
                </a:ext>
              </a:extLst>
            </p:cNvPr>
            <p:cNvCxnSpPr>
              <a:cxnSpLocks/>
              <a:stCxn id="24" idx="3"/>
              <a:endCxn id="9" idx="1"/>
            </p:cNvCxnSpPr>
            <p:nvPr/>
          </p:nvCxnSpPr>
          <p:spPr>
            <a:xfrm>
              <a:off x="5169610" y="3614697"/>
              <a:ext cx="3910194" cy="558594"/>
            </a:xfrm>
            <a:prstGeom prst="bentConnector3">
              <a:avLst>
                <a:gd name="adj1" fmla="val 50000"/>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コネクタ: カギ線 15">
              <a:extLst>
                <a:ext uri="{FF2B5EF4-FFF2-40B4-BE49-F238E27FC236}">
                  <a16:creationId xmlns:a16="http://schemas.microsoft.com/office/drawing/2014/main" id="{19042EFF-DE3F-5F90-9728-17C72FBB6F15}"/>
                </a:ext>
              </a:extLst>
            </p:cNvPr>
            <p:cNvCxnSpPr>
              <a:cxnSpLocks/>
              <a:stCxn id="24" idx="3"/>
              <a:endCxn id="10" idx="1"/>
            </p:cNvCxnSpPr>
            <p:nvPr/>
          </p:nvCxnSpPr>
          <p:spPr>
            <a:xfrm>
              <a:off x="5169610" y="3614697"/>
              <a:ext cx="3900471" cy="1113441"/>
            </a:xfrm>
            <a:prstGeom prst="bentConnector3">
              <a:avLst>
                <a:gd name="adj1" fmla="val 50000"/>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コネクタ: カギ線 16">
              <a:extLst>
                <a:ext uri="{FF2B5EF4-FFF2-40B4-BE49-F238E27FC236}">
                  <a16:creationId xmlns:a16="http://schemas.microsoft.com/office/drawing/2014/main" id="{6997CD46-3485-FC56-B773-014FA69A5957}"/>
                </a:ext>
              </a:extLst>
            </p:cNvPr>
            <p:cNvCxnSpPr>
              <a:cxnSpLocks/>
              <a:stCxn id="24" idx="3"/>
              <a:endCxn id="11" idx="1"/>
            </p:cNvCxnSpPr>
            <p:nvPr/>
          </p:nvCxnSpPr>
          <p:spPr>
            <a:xfrm>
              <a:off x="5169610" y="3614697"/>
              <a:ext cx="3900470" cy="1668288"/>
            </a:xfrm>
            <a:prstGeom prst="bentConnector3">
              <a:avLst>
                <a:gd name="adj1" fmla="val 50000"/>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コネクタ: カギ線 17">
              <a:extLst>
                <a:ext uri="{FF2B5EF4-FFF2-40B4-BE49-F238E27FC236}">
                  <a16:creationId xmlns:a16="http://schemas.microsoft.com/office/drawing/2014/main" id="{B7B36C29-D7DB-7198-C86C-22E70BC2DB5E}"/>
                </a:ext>
              </a:extLst>
            </p:cNvPr>
            <p:cNvCxnSpPr>
              <a:cxnSpLocks/>
              <a:stCxn id="24" idx="3"/>
              <a:endCxn id="12" idx="1"/>
            </p:cNvCxnSpPr>
            <p:nvPr/>
          </p:nvCxnSpPr>
          <p:spPr>
            <a:xfrm>
              <a:off x="5169610" y="3614697"/>
              <a:ext cx="3900472" cy="2223134"/>
            </a:xfrm>
            <a:prstGeom prst="bentConnector3">
              <a:avLst>
                <a:gd name="adj1" fmla="val 50000"/>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コネクタ: カギ線 18">
              <a:extLst>
                <a:ext uri="{FF2B5EF4-FFF2-40B4-BE49-F238E27FC236}">
                  <a16:creationId xmlns:a16="http://schemas.microsoft.com/office/drawing/2014/main" id="{F2832397-60CF-417E-5762-5CFC099E2102}"/>
                </a:ext>
              </a:extLst>
            </p:cNvPr>
            <p:cNvCxnSpPr>
              <a:cxnSpLocks/>
              <a:stCxn id="24" idx="3"/>
              <a:endCxn id="13" idx="1"/>
            </p:cNvCxnSpPr>
            <p:nvPr/>
          </p:nvCxnSpPr>
          <p:spPr>
            <a:xfrm>
              <a:off x="5169610" y="3614696"/>
              <a:ext cx="3900472" cy="2777979"/>
            </a:xfrm>
            <a:prstGeom prst="bentConnector3">
              <a:avLst>
                <a:gd name="adj1" fmla="val 50000"/>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3E811CF7-BE0F-EA7A-8368-99718479047F}"/>
                </a:ext>
              </a:extLst>
            </p:cNvPr>
            <p:cNvCxnSpPr>
              <a:cxnSpLocks/>
              <a:endCxn id="7" idx="2"/>
            </p:cNvCxnSpPr>
            <p:nvPr/>
          </p:nvCxnSpPr>
          <p:spPr>
            <a:xfrm flipV="1">
              <a:off x="6246804" y="3031556"/>
              <a:ext cx="11859" cy="58796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221B6DD2-AF85-F7BA-60DF-A0C522778032}"/>
                </a:ext>
              </a:extLst>
            </p:cNvPr>
            <p:cNvSpPr txBox="1"/>
            <p:nvPr/>
          </p:nvSpPr>
          <p:spPr>
            <a:xfrm>
              <a:off x="3288851" y="3134393"/>
              <a:ext cx="1880760" cy="960607"/>
            </a:xfrm>
            <a:prstGeom prst="rect">
              <a:avLst/>
            </a:prstGeom>
            <a:solidFill>
              <a:srgbClr val="0070C0"/>
            </a:solidFill>
            <a:ln>
              <a:noFill/>
            </a:ln>
          </p:spPr>
          <p:txBody>
            <a:bodyPr wrap="square" lIns="91440" tIns="45720" rIns="91440" bIns="45720" rtlCol="0" anchor="t">
              <a:spAutoFit/>
            </a:bodyPr>
            <a:lstStyle/>
            <a:p>
              <a:pPr algn="ctr"/>
              <a:r>
                <a:rPr kumimoji="1" lang="ja-JP" altLang="en-US" sz="1600">
                  <a:solidFill>
                    <a:schemeClr val="bg1"/>
                  </a:solidFill>
                  <a:latin typeface="BIZ UDPゴシック" panose="020B0400000000000000" pitchFamily="50" charset="-128"/>
                  <a:ea typeface="BIZ UDPゴシック" panose="020B0400000000000000" pitchFamily="50" charset="-128"/>
                </a:rPr>
                <a:t>リーダー</a:t>
              </a:r>
              <a:endParaRPr kumimoji="1" lang="en-US" altLang="ja-JP" sz="1600">
                <a:solidFill>
                  <a:schemeClr val="bg1"/>
                </a:solidFill>
                <a:latin typeface="BIZ UDPゴシック" panose="020B0400000000000000" pitchFamily="50" charset="-128"/>
                <a:ea typeface="BIZ UDPゴシック" panose="020B0400000000000000" pitchFamily="50" charset="-128"/>
              </a:endParaRPr>
            </a:p>
            <a:p>
              <a:pPr algn="ctr"/>
              <a:endParaRPr lang="ja-JP" altLang="en-US" sz="400">
                <a:solidFill>
                  <a:schemeClr val="bg1"/>
                </a:solidFill>
                <a:latin typeface="BIZ UDPゴシック" panose="020B0400000000000000" pitchFamily="50" charset="-128"/>
                <a:ea typeface="BIZ UDPゴシック" panose="020B0400000000000000" pitchFamily="50" charset="-128"/>
              </a:endParaRPr>
            </a:p>
            <a:p>
              <a:pPr algn="ctr"/>
              <a:r>
                <a:rPr kumimoji="1" lang="zh-TW" altLang="en-US" sz="1600">
                  <a:solidFill>
                    <a:schemeClr val="bg1"/>
                  </a:solidFill>
                  <a:latin typeface="BIZ UDPゴシック" panose="020B0400000000000000" pitchFamily="50" charset="-128"/>
                  <a:ea typeface="BIZ UDPゴシック" panose="020B0400000000000000" pitchFamily="50" charset="-128"/>
                </a:rPr>
                <a:t>専務取締役</a:t>
              </a:r>
              <a:endParaRPr kumimoji="1" lang="en-US" altLang="zh-TW" sz="160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sz="1600">
                  <a:solidFill>
                    <a:schemeClr val="bg1"/>
                  </a:solidFill>
                  <a:latin typeface="BIZ UDPゴシック" panose="020B0400000000000000" pitchFamily="50" charset="-128"/>
                  <a:ea typeface="BIZ UDPゴシック" panose="020B0400000000000000" pitchFamily="50" charset="-128"/>
                </a:rPr>
                <a:t>坂田　啓</a:t>
              </a:r>
              <a:endParaRPr lang="ja-JP" altLang="en-US" sz="1600">
                <a:solidFill>
                  <a:schemeClr val="bg1"/>
                </a:solidFill>
                <a:latin typeface="BIZ UDPゴシック" panose="020B0400000000000000" pitchFamily="50" charset="-128"/>
                <a:ea typeface="BIZ UDPゴシック" panose="020B0400000000000000" pitchFamily="50" charset="-128"/>
              </a:endParaRPr>
            </a:p>
          </p:txBody>
        </p:sp>
        <p:cxnSp>
          <p:nvCxnSpPr>
            <p:cNvPr id="25" name="直線コネクタ 24">
              <a:extLst>
                <a:ext uri="{FF2B5EF4-FFF2-40B4-BE49-F238E27FC236}">
                  <a16:creationId xmlns:a16="http://schemas.microsoft.com/office/drawing/2014/main" id="{1616C47F-D480-6663-C975-46557A9DF693}"/>
                </a:ext>
              </a:extLst>
            </p:cNvPr>
            <p:cNvCxnSpPr>
              <a:cxnSpLocks/>
              <a:stCxn id="24" idx="1"/>
              <a:endCxn id="6" idx="3"/>
            </p:cNvCxnSpPr>
            <p:nvPr/>
          </p:nvCxnSpPr>
          <p:spPr>
            <a:xfrm flipH="1">
              <a:off x="3029674" y="3614696"/>
              <a:ext cx="259177"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2682840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2">
            <a:extLst>
              <a:ext uri="{FF2B5EF4-FFF2-40B4-BE49-F238E27FC236}">
                <a16:creationId xmlns:a16="http://schemas.microsoft.com/office/drawing/2014/main" id="{5FF71C9D-2C4B-7129-FDB7-62E415A1F7EC}"/>
              </a:ext>
            </a:extLst>
          </p:cNvPr>
          <p:cNvSpPr txBox="1">
            <a:spLocks/>
          </p:cNvSpPr>
          <p:nvPr/>
        </p:nvSpPr>
        <p:spPr>
          <a:xfrm>
            <a:off x="656982" y="1879406"/>
            <a:ext cx="10878033" cy="3814997"/>
          </a:xfrm>
          <a:prstGeom prst="rect">
            <a:avLst/>
          </a:prstGeom>
        </p:spPr>
        <p:txBody>
          <a:bodyPr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nSpc>
                <a:spcPct val="120000"/>
              </a:lnSpc>
              <a:buFont typeface="Wingdings" panose="05000000000000000000" pitchFamily="2" charset="2"/>
              <a:buChar char="n"/>
            </a:pPr>
            <a:r>
              <a:rPr lang="en-US" altLang="ja-JP" sz="2200">
                <a:latin typeface="BIZ UDPゴシック" panose="020B0400000000000000" pitchFamily="50" charset="-128"/>
                <a:ea typeface="BIZ UDPゴシック" panose="020B0400000000000000" pitchFamily="50" charset="-128"/>
              </a:rPr>
              <a:t>DX</a:t>
            </a:r>
            <a:r>
              <a:rPr lang="ja-JP" altLang="en-US" sz="2200">
                <a:latin typeface="BIZ UDPゴシック" panose="020B0400000000000000" pitchFamily="50" charset="-128"/>
                <a:ea typeface="BIZ UDPゴシック" panose="020B0400000000000000" pitchFamily="50" charset="-128"/>
              </a:rPr>
              <a:t>推進チームの中に</a:t>
            </a:r>
            <a:r>
              <a:rPr lang="en-US" altLang="ja-JP" sz="2200">
                <a:latin typeface="BIZ UDPゴシック" panose="020B0400000000000000" pitchFamily="50" charset="-128"/>
                <a:ea typeface="BIZ UDPゴシック" panose="020B0400000000000000" pitchFamily="50" charset="-128"/>
              </a:rPr>
              <a:t>DX</a:t>
            </a:r>
            <a:r>
              <a:rPr lang="ja-JP" altLang="en-US" sz="2200">
                <a:latin typeface="BIZ UDPゴシック" panose="020B0400000000000000" pitchFamily="50" charset="-128"/>
                <a:ea typeface="BIZ UDPゴシック" panose="020B0400000000000000" pitchFamily="50" charset="-128"/>
              </a:rPr>
              <a:t>人財育成担当を設け、各部署の</a:t>
            </a:r>
            <a:r>
              <a:rPr lang="en-US" altLang="ja-JP" sz="2200">
                <a:latin typeface="BIZ UDPゴシック" panose="020B0400000000000000" pitchFamily="50" charset="-128"/>
                <a:ea typeface="BIZ UDPゴシック" panose="020B0400000000000000" pitchFamily="50" charset="-128"/>
              </a:rPr>
              <a:t>DX</a:t>
            </a:r>
            <a:r>
              <a:rPr lang="ja-JP" altLang="en-US" sz="2200">
                <a:latin typeface="BIZ UDPゴシック" panose="020B0400000000000000" pitchFamily="50" charset="-128"/>
                <a:ea typeface="BIZ UDPゴシック" panose="020B0400000000000000" pitchFamily="50" charset="-128"/>
              </a:rPr>
              <a:t>推進メンバーに教育することで、スキルの向上と組織全体の</a:t>
            </a:r>
            <a:r>
              <a:rPr lang="en-US" altLang="ja-JP" sz="2200">
                <a:latin typeface="BIZ UDPゴシック" panose="020B0400000000000000" pitchFamily="50" charset="-128"/>
                <a:ea typeface="BIZ UDPゴシック" panose="020B0400000000000000" pitchFamily="50" charset="-128"/>
              </a:rPr>
              <a:t>DX</a:t>
            </a:r>
            <a:r>
              <a:rPr lang="ja-JP" altLang="en-US" sz="2200">
                <a:latin typeface="BIZ UDPゴシック" panose="020B0400000000000000" pitchFamily="50" charset="-128"/>
                <a:ea typeface="BIZ UDPゴシック" panose="020B0400000000000000" pitchFamily="50" charset="-128"/>
              </a:rPr>
              <a:t>推進意識を高める。</a:t>
            </a:r>
            <a:endParaRPr lang="en-US" altLang="ja-JP" sz="2200">
              <a:latin typeface="BIZ UDPゴシック" panose="020B0400000000000000" pitchFamily="50" charset="-128"/>
              <a:ea typeface="BIZ UDPゴシック" panose="020B0400000000000000" pitchFamily="50" charset="-128"/>
            </a:endParaRPr>
          </a:p>
          <a:p>
            <a:pPr>
              <a:lnSpc>
                <a:spcPct val="120000"/>
              </a:lnSpc>
              <a:buFont typeface="Wingdings" panose="05000000000000000000" pitchFamily="2" charset="2"/>
              <a:buChar char="n"/>
            </a:pPr>
            <a:r>
              <a:rPr lang="ja-JP" altLang="en-US" sz="2200">
                <a:latin typeface="BIZ UDPゴシック" panose="020B0400000000000000" pitchFamily="50" charset="-128"/>
                <a:ea typeface="BIZ UDPゴシック" panose="020B0400000000000000" pitchFamily="50" charset="-128"/>
              </a:rPr>
              <a:t>現行の人事評価制度に関連した教育制度に</a:t>
            </a:r>
            <a:r>
              <a:rPr lang="en-US" altLang="ja-JP" sz="2200">
                <a:latin typeface="BIZ UDPゴシック" panose="020B0400000000000000" pitchFamily="50" charset="-128"/>
                <a:ea typeface="BIZ UDPゴシック" panose="020B0400000000000000" pitchFamily="50" charset="-128"/>
              </a:rPr>
              <a:t>DX</a:t>
            </a:r>
            <a:r>
              <a:rPr lang="ja-JP" altLang="en-US" sz="2200">
                <a:latin typeface="BIZ UDPゴシック" panose="020B0400000000000000" pitchFamily="50" charset="-128"/>
                <a:ea typeface="BIZ UDPゴシック" panose="020B0400000000000000" pitchFamily="50" charset="-128"/>
              </a:rPr>
              <a:t>教育コンテンツを追加し、</a:t>
            </a:r>
            <a:r>
              <a:rPr lang="en-US" altLang="ja-JP" sz="2200">
                <a:latin typeface="BIZ UDPゴシック" panose="020B0400000000000000" pitchFamily="50" charset="-128"/>
                <a:ea typeface="BIZ UDPゴシック" panose="020B0400000000000000" pitchFamily="50" charset="-128"/>
              </a:rPr>
              <a:t>OFFJT</a:t>
            </a:r>
            <a:r>
              <a:rPr lang="ja-JP" altLang="en-US" sz="2200">
                <a:latin typeface="BIZ UDPゴシック" panose="020B0400000000000000" pitchFamily="50" charset="-128"/>
                <a:ea typeface="BIZ UDPゴシック" panose="020B0400000000000000" pitchFamily="50" charset="-128"/>
              </a:rPr>
              <a:t>に</a:t>
            </a:r>
            <a:br>
              <a:rPr lang="en-US" altLang="ja-JP" sz="2200">
                <a:latin typeface="BIZ UDPゴシック" panose="020B0400000000000000" pitchFamily="50" charset="-128"/>
                <a:ea typeface="BIZ UDPゴシック" panose="020B0400000000000000" pitchFamily="50" charset="-128"/>
              </a:rPr>
            </a:br>
            <a:r>
              <a:rPr lang="ja-JP" altLang="en-US" sz="2200">
                <a:latin typeface="BIZ UDPゴシック" panose="020B0400000000000000" pitchFamily="50" charset="-128"/>
                <a:ea typeface="BIZ UDPゴシック" panose="020B0400000000000000" pitchFamily="50" charset="-128"/>
              </a:rPr>
              <a:t>よる教育を強化する。</a:t>
            </a:r>
            <a:endParaRPr lang="en-US" altLang="ja-JP" sz="2200">
              <a:latin typeface="BIZ UDPゴシック" panose="020B0400000000000000" pitchFamily="50" charset="-128"/>
              <a:ea typeface="BIZ UDPゴシック" panose="020B0400000000000000" pitchFamily="50" charset="-128"/>
            </a:endParaRPr>
          </a:p>
          <a:p>
            <a:pPr>
              <a:lnSpc>
                <a:spcPct val="120000"/>
              </a:lnSpc>
              <a:buFont typeface="Wingdings" panose="05000000000000000000" pitchFamily="2" charset="2"/>
              <a:buChar char="n"/>
            </a:pPr>
            <a:r>
              <a:rPr lang="ja-JP" altLang="en-US" sz="2200">
                <a:latin typeface="BIZ UDPゴシック" panose="020B0400000000000000" pitchFamily="50" charset="-128"/>
                <a:ea typeface="BIZ UDPゴシック" panose="020B0400000000000000" pitchFamily="50" charset="-128"/>
              </a:rPr>
              <a:t>ＤＸ戦略の具体的な要件まとめやアプリ作成などの人的リソースを確保するために、</a:t>
            </a:r>
            <a:br>
              <a:rPr lang="en-US" altLang="ja-JP" sz="2200">
                <a:latin typeface="BIZ UDPゴシック" panose="020B0400000000000000" pitchFamily="50" charset="-128"/>
                <a:ea typeface="BIZ UDPゴシック" panose="020B0400000000000000" pitchFamily="50" charset="-128"/>
              </a:rPr>
            </a:br>
            <a:r>
              <a:rPr lang="ja-JP" altLang="en-US" sz="2200">
                <a:latin typeface="BIZ UDPゴシック" panose="020B0400000000000000" pitchFamily="50" charset="-128"/>
                <a:ea typeface="BIZ UDPゴシック" panose="020B0400000000000000" pitchFamily="50" charset="-128"/>
              </a:rPr>
              <a:t>外部人財を積極的に活用する。</a:t>
            </a:r>
            <a:endParaRPr lang="en-US" altLang="ja-JP" sz="2200">
              <a:latin typeface="BIZ UDPゴシック" panose="020B0400000000000000" pitchFamily="50" charset="-128"/>
              <a:ea typeface="BIZ UDPゴシック" panose="020B0400000000000000" pitchFamily="50" charset="-128"/>
            </a:endParaRPr>
          </a:p>
          <a:p>
            <a:pPr>
              <a:lnSpc>
                <a:spcPct val="120000"/>
              </a:lnSpc>
              <a:buFont typeface="Wingdings" panose="05000000000000000000" pitchFamily="2" charset="2"/>
              <a:buChar char="n"/>
            </a:pPr>
            <a:r>
              <a:rPr lang="ja-JP" altLang="en-US" sz="2200">
                <a:latin typeface="BIZ UDPゴシック" panose="020B0400000000000000" pitchFamily="50" charset="-128"/>
                <a:ea typeface="BIZ UDPゴシック" panose="020B0400000000000000" pitchFamily="50" charset="-128"/>
              </a:rPr>
              <a:t>年一回のサーベイに</a:t>
            </a:r>
            <a:r>
              <a:rPr lang="en-US" altLang="ja-JP" sz="2200">
                <a:latin typeface="BIZ UDPゴシック" panose="020B0400000000000000" pitchFamily="50" charset="-128"/>
                <a:ea typeface="BIZ UDPゴシック" panose="020B0400000000000000" pitchFamily="50" charset="-128"/>
              </a:rPr>
              <a:t>DX</a:t>
            </a:r>
            <a:r>
              <a:rPr lang="ja-JP" altLang="en-US" sz="2200">
                <a:latin typeface="BIZ UDPゴシック" panose="020B0400000000000000" pitchFamily="50" charset="-128"/>
                <a:ea typeface="BIZ UDPゴシック" panose="020B0400000000000000" pitchFamily="50" charset="-128"/>
              </a:rPr>
              <a:t>スキルに関する項目を設け、スキルレベルの把握と</a:t>
            </a:r>
            <a:r>
              <a:rPr lang="en-US" altLang="ja-JP" sz="2200">
                <a:latin typeface="BIZ UDPゴシック" panose="020B0400000000000000" pitchFamily="50" charset="-128"/>
                <a:ea typeface="BIZ UDPゴシック" panose="020B0400000000000000" pitchFamily="50" charset="-128"/>
              </a:rPr>
              <a:t>DX</a:t>
            </a:r>
            <a:r>
              <a:rPr lang="ja-JP" altLang="en-US" sz="2200">
                <a:latin typeface="BIZ UDPゴシック" panose="020B0400000000000000" pitchFamily="50" charset="-128"/>
                <a:ea typeface="BIZ UDPゴシック" panose="020B0400000000000000" pitchFamily="50" charset="-128"/>
              </a:rPr>
              <a:t>人財の発掘につなげる。</a:t>
            </a:r>
          </a:p>
        </p:txBody>
      </p:sp>
      <p:sp>
        <p:nvSpPr>
          <p:cNvPr id="4" name="スライド番号プレースホルダー 3">
            <a:extLst>
              <a:ext uri="{FF2B5EF4-FFF2-40B4-BE49-F238E27FC236}">
                <a16:creationId xmlns:a16="http://schemas.microsoft.com/office/drawing/2014/main" id="{3F5DBB7F-A8B6-CE77-DA8C-16407208EFE2}"/>
              </a:ext>
            </a:extLst>
          </p:cNvPr>
          <p:cNvSpPr>
            <a:spLocks noGrp="1"/>
          </p:cNvSpPr>
          <p:nvPr>
            <p:ph type="sldNum" sz="quarter" idx="12"/>
          </p:nvPr>
        </p:nvSpPr>
        <p:spPr>
          <a:xfrm>
            <a:off x="10590212" y="6248400"/>
            <a:ext cx="1185039" cy="365125"/>
          </a:xfrm>
        </p:spPr>
        <p:txBody>
          <a:bodyPr/>
          <a:lstStyle/>
          <a:p>
            <a:fld id="{0A598AA7-80A8-457C-9B78-5EBD5E8EF24D}" type="slidenum">
              <a:rPr kumimoji="1" lang="ja-JP" altLang="en-US" sz="1400" smtClean="0">
                <a:solidFill>
                  <a:schemeClr val="tx1"/>
                </a:solidFill>
                <a:latin typeface="BIZ UDPゴシック" panose="020B0400000000000000" pitchFamily="50" charset="-128"/>
                <a:ea typeface="BIZ UDPゴシック" panose="020B0400000000000000" pitchFamily="50" charset="-128"/>
              </a:rPr>
              <a:t>8</a:t>
            </a:fld>
            <a:endParaRPr kumimoji="1" lang="ja-JP" altLang="en-US" sz="1400">
              <a:solidFill>
                <a:schemeClr val="tx1"/>
              </a:solidFill>
              <a:latin typeface="BIZ UDPゴシック" panose="020B0400000000000000" pitchFamily="50" charset="-128"/>
              <a:ea typeface="BIZ UDPゴシック" panose="020B0400000000000000" pitchFamily="50" charset="-128"/>
            </a:endParaRPr>
          </a:p>
        </p:txBody>
      </p:sp>
      <p:sp>
        <p:nvSpPr>
          <p:cNvPr id="5" name="テキスト ボックス 4">
            <a:extLst>
              <a:ext uri="{FF2B5EF4-FFF2-40B4-BE49-F238E27FC236}">
                <a16:creationId xmlns:a16="http://schemas.microsoft.com/office/drawing/2014/main" id="{9A57EEF1-B938-675E-2F6D-FFD6680CCC0C}"/>
              </a:ext>
            </a:extLst>
          </p:cNvPr>
          <p:cNvSpPr txBox="1"/>
          <p:nvPr/>
        </p:nvSpPr>
        <p:spPr>
          <a:xfrm>
            <a:off x="944852" y="421837"/>
            <a:ext cx="10302295" cy="553998"/>
          </a:xfrm>
          <a:prstGeom prst="rect">
            <a:avLst/>
          </a:prstGeom>
          <a:noFill/>
        </p:spPr>
        <p:txBody>
          <a:bodyPr wrap="square" rtlCol="0">
            <a:spAutoFit/>
          </a:bodyPr>
          <a:lstStyle/>
          <a:p>
            <a:r>
              <a:rPr lang="ja-JP" altLang="en-US" sz="3000">
                <a:latin typeface="BIZ UDPゴシック" panose="020B0400000000000000" pitchFamily="50" charset="-128"/>
                <a:ea typeface="BIZ UDPゴシック" panose="020B0400000000000000" pitchFamily="50" charset="-128"/>
              </a:rPr>
              <a:t>３</a:t>
            </a:r>
            <a:r>
              <a:rPr lang="en-US" altLang="ja-JP" sz="3000">
                <a:latin typeface="BIZ UDPゴシック" panose="020B0400000000000000" pitchFamily="50" charset="-128"/>
                <a:ea typeface="BIZ UDPゴシック" panose="020B0400000000000000" pitchFamily="50" charset="-128"/>
              </a:rPr>
              <a:t>-</a:t>
            </a:r>
            <a:r>
              <a:rPr lang="ja-JP" altLang="en-US" sz="3000">
                <a:latin typeface="BIZ UDPゴシック" panose="020B0400000000000000" pitchFamily="50" charset="-128"/>
                <a:ea typeface="BIZ UDPゴシック" panose="020B0400000000000000" pitchFamily="50" charset="-128"/>
              </a:rPr>
              <a:t>１．組織づくり・人財・企業文化に関する方策</a:t>
            </a:r>
            <a:endParaRPr kumimoji="1" lang="ja-JP" altLang="en-US" sz="3000">
              <a:latin typeface="BIZ UDPゴシック" panose="020B0400000000000000" pitchFamily="50" charset="-128"/>
              <a:ea typeface="BIZ UDPゴシック" panose="020B0400000000000000" pitchFamily="50" charset="-128"/>
            </a:endParaRPr>
          </a:p>
        </p:txBody>
      </p:sp>
      <p:sp>
        <p:nvSpPr>
          <p:cNvPr id="6" name="テキスト ボックス 5">
            <a:extLst>
              <a:ext uri="{FF2B5EF4-FFF2-40B4-BE49-F238E27FC236}">
                <a16:creationId xmlns:a16="http://schemas.microsoft.com/office/drawing/2014/main" id="{CF8651FE-F79F-7D2A-0B25-1BF6D2C7E9C7}"/>
              </a:ext>
            </a:extLst>
          </p:cNvPr>
          <p:cNvSpPr txBox="1"/>
          <p:nvPr/>
        </p:nvSpPr>
        <p:spPr>
          <a:xfrm>
            <a:off x="1232721" y="1006612"/>
            <a:ext cx="10302295" cy="523220"/>
          </a:xfrm>
          <a:prstGeom prst="rect">
            <a:avLst/>
          </a:prstGeom>
          <a:noFill/>
        </p:spPr>
        <p:txBody>
          <a:bodyPr wrap="square" rtlCol="0">
            <a:spAutoFit/>
          </a:bodyPr>
          <a:lstStyle/>
          <a:p>
            <a:r>
              <a:rPr lang="ja-JP" altLang="en-US" sz="2800">
                <a:latin typeface="BIZ UDPゴシック" panose="020B0400000000000000" pitchFamily="50" charset="-128"/>
                <a:ea typeface="BIZ UDPゴシック" panose="020B0400000000000000" pitchFamily="50" charset="-128"/>
              </a:rPr>
              <a:t>－　人的リソースの確保と教育</a:t>
            </a:r>
            <a:r>
              <a:rPr kumimoji="1" lang="ja-JP" altLang="en-US" sz="2800">
                <a:latin typeface="BIZ UDPゴシック" panose="020B0400000000000000" pitchFamily="50" charset="-128"/>
                <a:ea typeface="BIZ UDPゴシック" panose="020B0400000000000000" pitchFamily="50" charset="-128"/>
              </a:rPr>
              <a:t>　－</a:t>
            </a:r>
          </a:p>
        </p:txBody>
      </p:sp>
    </p:spTree>
    <p:extLst>
      <p:ext uri="{BB962C8B-B14F-4D97-AF65-F5344CB8AC3E}">
        <p14:creationId xmlns:p14="http://schemas.microsoft.com/office/powerpoint/2010/main" val="11170585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2">
            <a:extLst>
              <a:ext uri="{FF2B5EF4-FFF2-40B4-BE49-F238E27FC236}">
                <a16:creationId xmlns:a16="http://schemas.microsoft.com/office/drawing/2014/main" id="{690E99A5-E052-52FD-0406-9D7AF0508CEC}"/>
              </a:ext>
            </a:extLst>
          </p:cNvPr>
          <p:cNvSpPr txBox="1">
            <a:spLocks/>
          </p:cNvSpPr>
          <p:nvPr/>
        </p:nvSpPr>
        <p:spPr>
          <a:xfrm>
            <a:off x="1232720" y="1676728"/>
            <a:ext cx="9713954" cy="4754234"/>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2000">
                <a:latin typeface="BIZ UDPゴシック" panose="020B0400000000000000" pitchFamily="50" charset="-128"/>
                <a:ea typeface="BIZ UDPゴシック" panose="020B0400000000000000" pitchFamily="50" charset="-128"/>
              </a:rPr>
              <a:t>デジタル技術を業務に活用できる、データ分析が行える人財を育成する</a:t>
            </a:r>
            <a:endParaRPr lang="en-US" altLang="ja-JP" sz="2000">
              <a:latin typeface="BIZ UDPゴシック" panose="020B0400000000000000" pitchFamily="50" charset="-128"/>
              <a:ea typeface="BIZ UDPゴシック" panose="020B0400000000000000" pitchFamily="50" charset="-128"/>
            </a:endParaRPr>
          </a:p>
          <a:p>
            <a:pPr marL="0" indent="0">
              <a:buNone/>
            </a:pPr>
            <a:endParaRPr lang="en-US" altLang="ja-JP" sz="2000">
              <a:latin typeface="BIZ UDPゴシック" panose="020B0400000000000000" pitchFamily="50" charset="-128"/>
              <a:ea typeface="BIZ UDPゴシック" panose="020B0400000000000000" pitchFamily="50" charset="-128"/>
            </a:endParaRPr>
          </a:p>
          <a:p>
            <a:pPr marL="627063" indent="-457200">
              <a:lnSpc>
                <a:spcPct val="150000"/>
              </a:lnSpc>
              <a:spcBef>
                <a:spcPts val="0"/>
              </a:spcBef>
              <a:buFont typeface="+mj-ea"/>
              <a:buAutoNum type="circleNumDbPlain"/>
            </a:pPr>
            <a:r>
              <a:rPr lang="ja-JP" altLang="en-US" sz="2000">
                <a:latin typeface="BIZ UDPゴシック" panose="020B0400000000000000" pitchFamily="50" charset="-128"/>
                <a:ea typeface="BIZ UDPゴシック" panose="020B0400000000000000" pitchFamily="50" charset="-128"/>
              </a:rPr>
              <a:t>ＤＸ人財の選定</a:t>
            </a:r>
            <a:endParaRPr lang="en-US" altLang="ja-JP" sz="2000">
              <a:latin typeface="BIZ UDPゴシック" panose="020B0400000000000000" pitchFamily="50" charset="-128"/>
              <a:ea typeface="BIZ UDPゴシック" panose="020B0400000000000000" pitchFamily="50" charset="-128"/>
            </a:endParaRPr>
          </a:p>
          <a:p>
            <a:pPr marL="627063" indent="-457200">
              <a:lnSpc>
                <a:spcPct val="150000"/>
              </a:lnSpc>
              <a:spcBef>
                <a:spcPts val="0"/>
              </a:spcBef>
              <a:buFont typeface="+mj-ea"/>
              <a:buAutoNum type="circleNumDbPlain"/>
            </a:pPr>
            <a:r>
              <a:rPr lang="ja-JP" altLang="en-US" sz="2000">
                <a:latin typeface="BIZ UDPゴシック" panose="020B0400000000000000" pitchFamily="50" charset="-128"/>
                <a:ea typeface="BIZ UDPゴシック" panose="020B0400000000000000" pitchFamily="50" charset="-128"/>
              </a:rPr>
              <a:t>デジタル技術の活用事例の情報収集</a:t>
            </a:r>
            <a:endParaRPr lang="en-US" altLang="ja-JP" sz="2000">
              <a:latin typeface="BIZ UDPゴシック" panose="020B0400000000000000" pitchFamily="50" charset="-128"/>
              <a:ea typeface="BIZ UDPゴシック" panose="020B0400000000000000" pitchFamily="50" charset="-128"/>
            </a:endParaRPr>
          </a:p>
          <a:p>
            <a:pPr marL="627063" indent="-457200">
              <a:lnSpc>
                <a:spcPct val="150000"/>
              </a:lnSpc>
              <a:spcBef>
                <a:spcPts val="0"/>
              </a:spcBef>
              <a:buFont typeface="+mj-ea"/>
              <a:buAutoNum type="circleNumDbPlain"/>
            </a:pPr>
            <a:r>
              <a:rPr lang="ja-JP" altLang="en-US" sz="2000">
                <a:latin typeface="BIZ UDPゴシック" panose="020B0400000000000000" pitchFamily="50" charset="-128"/>
                <a:ea typeface="BIZ UDPゴシック" panose="020B0400000000000000" pitchFamily="50" charset="-128"/>
              </a:rPr>
              <a:t>具体的な取組</a:t>
            </a:r>
            <a:endParaRPr lang="en-US" altLang="ja-JP" sz="2000">
              <a:latin typeface="BIZ UDPゴシック" panose="020B0400000000000000" pitchFamily="50" charset="-128"/>
              <a:ea typeface="BIZ UDPゴシック" panose="020B0400000000000000" pitchFamily="50" charset="-128"/>
            </a:endParaRPr>
          </a:p>
          <a:p>
            <a:pPr marL="627063" lvl="1" indent="0">
              <a:lnSpc>
                <a:spcPct val="150000"/>
              </a:lnSpc>
              <a:spcBef>
                <a:spcPts val="0"/>
              </a:spcBef>
              <a:buNone/>
            </a:pPr>
            <a:r>
              <a:rPr lang="en-US" altLang="ja-JP" sz="2000">
                <a:latin typeface="BIZ UDPゴシック" panose="020B0400000000000000" pitchFamily="50" charset="-128"/>
                <a:ea typeface="BIZ UDPゴシック" panose="020B0400000000000000" pitchFamily="50" charset="-128"/>
              </a:rPr>
              <a:t>※</a:t>
            </a:r>
            <a:r>
              <a:rPr lang="ja-JP" altLang="en-US" sz="2000">
                <a:latin typeface="BIZ UDPゴシック" panose="020B0400000000000000" pitchFamily="50" charset="-128"/>
                <a:ea typeface="BIZ UDPゴシック" panose="020B0400000000000000" pitchFamily="50" charset="-128"/>
              </a:rPr>
              <a:t>プロセス改善や新たなサービス展開を目指した要件検討と演習</a:t>
            </a:r>
            <a:endParaRPr lang="en-US" altLang="ja-JP" sz="2000">
              <a:latin typeface="BIZ UDPゴシック" panose="020B0400000000000000" pitchFamily="50" charset="-128"/>
              <a:ea typeface="BIZ UDPゴシック" panose="020B0400000000000000" pitchFamily="50" charset="-128"/>
            </a:endParaRPr>
          </a:p>
          <a:p>
            <a:pPr marL="627063" lvl="1" indent="0">
              <a:lnSpc>
                <a:spcPct val="150000"/>
              </a:lnSpc>
              <a:spcBef>
                <a:spcPts val="0"/>
              </a:spcBef>
              <a:buNone/>
            </a:pPr>
            <a:r>
              <a:rPr lang="en-US" altLang="ja-JP" sz="2000">
                <a:latin typeface="BIZ UDPゴシック" panose="020B0400000000000000" pitchFamily="50" charset="-128"/>
                <a:ea typeface="BIZ UDPゴシック" panose="020B0400000000000000" pitchFamily="50" charset="-128"/>
              </a:rPr>
              <a:t>※</a:t>
            </a:r>
            <a:r>
              <a:rPr lang="ja-JP" altLang="en-US" sz="2000">
                <a:latin typeface="BIZ UDPゴシック" panose="020B0400000000000000" pitchFamily="50" charset="-128"/>
                <a:ea typeface="BIZ UDPゴシック" panose="020B0400000000000000" pitchFamily="50" charset="-128"/>
              </a:rPr>
              <a:t>ＲＰＡを活用した業務の自動化</a:t>
            </a:r>
            <a:endParaRPr lang="en-US" altLang="ja-JP" sz="2000">
              <a:latin typeface="BIZ UDPゴシック" panose="020B0400000000000000" pitchFamily="50" charset="-128"/>
              <a:ea typeface="BIZ UDPゴシック" panose="020B0400000000000000" pitchFamily="50" charset="-128"/>
            </a:endParaRPr>
          </a:p>
          <a:p>
            <a:pPr marL="627063" lvl="1" indent="0">
              <a:lnSpc>
                <a:spcPct val="150000"/>
              </a:lnSpc>
              <a:spcBef>
                <a:spcPts val="0"/>
              </a:spcBef>
              <a:buNone/>
            </a:pPr>
            <a:r>
              <a:rPr lang="en-US" altLang="ja-JP" sz="2000">
                <a:latin typeface="BIZ UDPゴシック" panose="020B0400000000000000" pitchFamily="50" charset="-128"/>
                <a:ea typeface="BIZ UDPゴシック" panose="020B0400000000000000" pitchFamily="50" charset="-128"/>
              </a:rPr>
              <a:t>※</a:t>
            </a:r>
            <a:r>
              <a:rPr lang="ja-JP" altLang="en-US" sz="2000">
                <a:latin typeface="BIZ UDPゴシック" panose="020B0400000000000000" pitchFamily="50" charset="-128"/>
                <a:ea typeface="BIZ UDPゴシック" panose="020B0400000000000000" pitchFamily="50" charset="-128"/>
              </a:rPr>
              <a:t>ＩｏＴ機器を活用した製造現場の業務改善</a:t>
            </a:r>
            <a:endParaRPr lang="en-US" altLang="ja-JP" sz="2000">
              <a:latin typeface="BIZ UDPゴシック" panose="020B0400000000000000" pitchFamily="50" charset="-128"/>
              <a:ea typeface="BIZ UDPゴシック" panose="020B0400000000000000" pitchFamily="50" charset="-128"/>
            </a:endParaRPr>
          </a:p>
          <a:p>
            <a:pPr marL="627063" lvl="1" indent="0">
              <a:lnSpc>
                <a:spcPct val="150000"/>
              </a:lnSpc>
              <a:spcBef>
                <a:spcPts val="0"/>
              </a:spcBef>
              <a:buNone/>
            </a:pPr>
            <a:r>
              <a:rPr lang="en-US" altLang="ja-JP" sz="2000">
                <a:latin typeface="BIZ UDPゴシック" panose="020B0400000000000000" pitchFamily="50" charset="-128"/>
                <a:ea typeface="BIZ UDPゴシック" panose="020B0400000000000000" pitchFamily="50" charset="-128"/>
              </a:rPr>
              <a:t>※</a:t>
            </a:r>
            <a:r>
              <a:rPr lang="ja-JP" altLang="en-US" sz="2000">
                <a:latin typeface="BIZ UDPゴシック" panose="020B0400000000000000" pitchFamily="50" charset="-128"/>
                <a:ea typeface="BIZ UDPゴシック" panose="020B0400000000000000" pitchFamily="50" charset="-128"/>
              </a:rPr>
              <a:t>データ分析ツールの活用方法の教育</a:t>
            </a:r>
          </a:p>
          <a:p>
            <a:pPr marL="627063" indent="-457200">
              <a:lnSpc>
                <a:spcPct val="150000"/>
              </a:lnSpc>
              <a:spcBef>
                <a:spcPts val="0"/>
              </a:spcBef>
              <a:buFont typeface="+mj-ea"/>
              <a:buAutoNum type="circleNumDbPlain"/>
            </a:pPr>
            <a:r>
              <a:rPr lang="ja-JP" altLang="en-US" sz="2000">
                <a:latin typeface="BIZ UDPゴシック" panose="020B0400000000000000" pitchFamily="50" charset="-128"/>
                <a:ea typeface="BIZ UDPゴシック" panose="020B0400000000000000" pitchFamily="50" charset="-128"/>
              </a:rPr>
              <a:t>育成したＤＸ人財によるさらなるＤＸ人財育成</a:t>
            </a:r>
            <a:endParaRPr lang="en-US" altLang="ja-JP" sz="2000">
              <a:latin typeface="BIZ UDPゴシック" panose="020B0400000000000000" pitchFamily="50" charset="-128"/>
              <a:ea typeface="BIZ UDPゴシック" panose="020B0400000000000000" pitchFamily="50" charset="-128"/>
            </a:endParaRPr>
          </a:p>
        </p:txBody>
      </p:sp>
      <p:sp>
        <p:nvSpPr>
          <p:cNvPr id="3" name="スライド番号プレースホルダー 3">
            <a:extLst>
              <a:ext uri="{FF2B5EF4-FFF2-40B4-BE49-F238E27FC236}">
                <a16:creationId xmlns:a16="http://schemas.microsoft.com/office/drawing/2014/main" id="{40C26A2F-4198-E166-9A90-D4E7F95257EF}"/>
              </a:ext>
            </a:extLst>
          </p:cNvPr>
          <p:cNvSpPr>
            <a:spLocks noGrp="1"/>
          </p:cNvSpPr>
          <p:nvPr>
            <p:ph type="sldNum" sz="quarter" idx="12"/>
          </p:nvPr>
        </p:nvSpPr>
        <p:spPr>
          <a:xfrm>
            <a:off x="10590212" y="6248400"/>
            <a:ext cx="1185039" cy="365125"/>
          </a:xfrm>
        </p:spPr>
        <p:txBody>
          <a:bodyPr/>
          <a:lstStyle/>
          <a:p>
            <a:fld id="{0A598AA7-80A8-457C-9B78-5EBD5E8EF24D}" type="slidenum">
              <a:rPr kumimoji="1" lang="ja-JP" altLang="en-US" sz="1400" smtClean="0">
                <a:solidFill>
                  <a:schemeClr val="tx1"/>
                </a:solidFill>
                <a:latin typeface="BIZ UDPゴシック" panose="020B0400000000000000" pitchFamily="50" charset="-128"/>
                <a:ea typeface="BIZ UDPゴシック" panose="020B0400000000000000" pitchFamily="50" charset="-128"/>
              </a:rPr>
              <a:t>9</a:t>
            </a:fld>
            <a:endParaRPr kumimoji="1" lang="ja-JP" altLang="en-US" sz="1400">
              <a:solidFill>
                <a:schemeClr val="tx1"/>
              </a:solidFill>
              <a:latin typeface="BIZ UDPゴシック" panose="020B0400000000000000" pitchFamily="50" charset="-128"/>
              <a:ea typeface="BIZ UDPゴシック" panose="020B0400000000000000" pitchFamily="50" charset="-128"/>
            </a:endParaRPr>
          </a:p>
        </p:txBody>
      </p:sp>
      <p:sp>
        <p:nvSpPr>
          <p:cNvPr id="5" name="テキスト ボックス 4">
            <a:extLst>
              <a:ext uri="{FF2B5EF4-FFF2-40B4-BE49-F238E27FC236}">
                <a16:creationId xmlns:a16="http://schemas.microsoft.com/office/drawing/2014/main" id="{C00F5920-D153-F207-76AE-DFD2C5014D2D}"/>
              </a:ext>
            </a:extLst>
          </p:cNvPr>
          <p:cNvSpPr txBox="1"/>
          <p:nvPr/>
        </p:nvSpPr>
        <p:spPr>
          <a:xfrm>
            <a:off x="944852" y="421837"/>
            <a:ext cx="10302295" cy="553998"/>
          </a:xfrm>
          <a:prstGeom prst="rect">
            <a:avLst/>
          </a:prstGeom>
          <a:noFill/>
        </p:spPr>
        <p:txBody>
          <a:bodyPr wrap="square" rtlCol="0">
            <a:spAutoFit/>
          </a:bodyPr>
          <a:lstStyle/>
          <a:p>
            <a:r>
              <a:rPr lang="ja-JP" altLang="en-US" sz="3000">
                <a:solidFill>
                  <a:schemeClr val="tx1"/>
                </a:solidFill>
                <a:latin typeface="BIZ UDPゴシック" panose="020B0400000000000000" pitchFamily="50" charset="-128"/>
                <a:ea typeface="BIZ UDPゴシック" panose="020B0400000000000000" pitchFamily="50" charset="-128"/>
              </a:rPr>
              <a:t>３</a:t>
            </a:r>
            <a:r>
              <a:rPr kumimoji="1" lang="en-US" altLang="ja-JP" sz="3000">
                <a:solidFill>
                  <a:schemeClr val="tx1"/>
                </a:solidFill>
                <a:latin typeface="BIZ UDPゴシック" panose="020B0400000000000000" pitchFamily="50" charset="-128"/>
                <a:ea typeface="BIZ UDPゴシック" panose="020B0400000000000000" pitchFamily="50" charset="-128"/>
              </a:rPr>
              <a:t>-</a:t>
            </a:r>
            <a:r>
              <a:rPr kumimoji="1" lang="ja-JP" altLang="en-US" sz="3000">
                <a:solidFill>
                  <a:schemeClr val="tx1"/>
                </a:solidFill>
                <a:latin typeface="BIZ UDPゴシック" panose="020B0400000000000000" pitchFamily="50" charset="-128"/>
                <a:ea typeface="BIZ UDPゴシック" panose="020B0400000000000000" pitchFamily="50" charset="-128"/>
              </a:rPr>
              <a:t>１．組織づくり・人財・企業文化に関する方策</a:t>
            </a:r>
            <a:endParaRPr kumimoji="1" lang="ja-JP" altLang="en-US" sz="3000">
              <a:latin typeface="BIZ UDPゴシック" panose="020B0400000000000000" pitchFamily="50" charset="-128"/>
              <a:ea typeface="BIZ UDPゴシック" panose="020B0400000000000000" pitchFamily="50" charset="-128"/>
            </a:endParaRPr>
          </a:p>
        </p:txBody>
      </p:sp>
      <p:sp>
        <p:nvSpPr>
          <p:cNvPr id="6" name="テキスト ボックス 5">
            <a:extLst>
              <a:ext uri="{FF2B5EF4-FFF2-40B4-BE49-F238E27FC236}">
                <a16:creationId xmlns:a16="http://schemas.microsoft.com/office/drawing/2014/main" id="{D44E3C16-351F-5262-3A42-AF762F818C20}"/>
              </a:ext>
            </a:extLst>
          </p:cNvPr>
          <p:cNvSpPr txBox="1"/>
          <p:nvPr/>
        </p:nvSpPr>
        <p:spPr>
          <a:xfrm>
            <a:off x="1232721" y="1006612"/>
            <a:ext cx="10302295" cy="523220"/>
          </a:xfrm>
          <a:prstGeom prst="rect">
            <a:avLst/>
          </a:prstGeom>
          <a:noFill/>
        </p:spPr>
        <p:txBody>
          <a:bodyPr wrap="square" rtlCol="0">
            <a:spAutoFit/>
          </a:bodyPr>
          <a:lstStyle/>
          <a:p>
            <a:r>
              <a:rPr lang="ja-JP" altLang="en-US" sz="2800">
                <a:latin typeface="BIZ UDPゴシック" panose="020B0400000000000000" pitchFamily="50" charset="-128"/>
                <a:ea typeface="BIZ UDPゴシック" panose="020B0400000000000000" pitchFamily="50" charset="-128"/>
              </a:rPr>
              <a:t>－　ＤＸ人財教育方針</a:t>
            </a:r>
            <a:r>
              <a:rPr kumimoji="1" lang="ja-JP" altLang="en-US" sz="2800">
                <a:latin typeface="BIZ UDPゴシック" panose="020B0400000000000000" pitchFamily="50" charset="-128"/>
                <a:ea typeface="BIZ UDPゴシック" panose="020B0400000000000000" pitchFamily="50" charset="-128"/>
              </a:rPr>
              <a:t>　－</a:t>
            </a:r>
          </a:p>
        </p:txBody>
      </p:sp>
    </p:spTree>
    <p:extLst>
      <p:ext uri="{BB962C8B-B14F-4D97-AF65-F5344CB8AC3E}">
        <p14:creationId xmlns:p14="http://schemas.microsoft.com/office/powerpoint/2010/main" val="69376284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1934</Words>
  <Application>Microsoft Office PowerPoint</Application>
  <PresentationFormat>ワイド画面</PresentationFormat>
  <Paragraphs>170</Paragraphs>
  <Slides>15</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15</vt:i4>
      </vt:variant>
    </vt:vector>
  </HeadingPairs>
  <TitlesOfParts>
    <vt:vector size="21" baseType="lpstr">
      <vt:lpstr>BIZ UDPゴシック</vt:lpstr>
      <vt:lpstr>游ゴシック</vt:lpstr>
      <vt:lpstr>游ゴシック Light</vt:lpstr>
      <vt:lpstr>Arial</vt:lpstr>
      <vt:lpstr>Wingdings</vt:lpstr>
      <vt:lpstr>Office テーマ</vt:lpstr>
      <vt:lpstr>サカタDX戦略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サカタＤＸ戦略</dc:title>
  <dc:creator>樋山　智明</dc:creator>
  <cp:lastModifiedBy>樋山　智明</cp:lastModifiedBy>
  <cp:revision>2</cp:revision>
  <cp:lastPrinted>2024-01-08T03:18:42Z</cp:lastPrinted>
  <dcterms:created xsi:type="dcterms:W3CDTF">2024-01-07T08:57:02Z</dcterms:created>
  <dcterms:modified xsi:type="dcterms:W3CDTF">2024-01-22T08:11:36Z</dcterms:modified>
</cp:coreProperties>
</file>